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63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19780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875159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5642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60883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02163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296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007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338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007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490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66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665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75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5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612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qlci9ctiSg" TargetMode="External"/><Relationship Id="rId2" Type="http://schemas.openxmlformats.org/officeDocument/2006/relationships/hyperlink" Target="https://vimeo.com/61341580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rWp3wP4IDo" TargetMode="External"/><Relationship Id="rId2" Type="http://schemas.openxmlformats.org/officeDocument/2006/relationships/hyperlink" Target="https://www.youtube.com/watch?v=guS6tQwU-t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1sM3E4xFB0Y" TargetMode="External"/><Relationship Id="rId4" Type="http://schemas.openxmlformats.org/officeDocument/2006/relationships/hyperlink" Target="https://www.youtube.com/watch?v=s0fcP0Qgt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34943"/>
            <a:ext cx="10535195" cy="3035808"/>
          </a:xfrm>
        </p:spPr>
        <p:txBody>
          <a:bodyPr/>
          <a:lstStyle/>
          <a:p>
            <a:pPr algn="ctr"/>
            <a:r>
              <a:rPr lang="en-GB" sz="6600" dirty="0" smtClean="0">
                <a:solidFill>
                  <a:schemeClr val="tx1"/>
                </a:solidFill>
              </a:rPr>
              <a:t>NATIONAL</a:t>
            </a:r>
            <a:br>
              <a:rPr lang="en-GB" sz="6600" dirty="0" smtClean="0">
                <a:solidFill>
                  <a:schemeClr val="tx1"/>
                </a:solidFill>
              </a:rPr>
            </a:br>
            <a:r>
              <a:rPr lang="en-GB" sz="6600" dirty="0" smtClean="0">
                <a:solidFill>
                  <a:schemeClr val="tx1"/>
                </a:solidFill>
              </a:rPr>
              <a:t>APPRENTICESHIP WEEK</a:t>
            </a:r>
            <a:br>
              <a:rPr lang="en-GB" sz="6600" dirty="0" smtClean="0">
                <a:solidFill>
                  <a:schemeClr val="tx1"/>
                </a:solidFill>
              </a:rPr>
            </a:br>
            <a:r>
              <a:rPr lang="en-GB" sz="6600" dirty="0" smtClean="0">
                <a:solidFill>
                  <a:schemeClr val="tx1"/>
                </a:solidFill>
              </a:rPr>
              <a:t>6</a:t>
            </a:r>
            <a:r>
              <a:rPr lang="en-GB" sz="6600" baseline="30000" dirty="0" smtClean="0">
                <a:solidFill>
                  <a:schemeClr val="tx1"/>
                </a:solidFill>
              </a:rPr>
              <a:t>TH</a:t>
            </a:r>
            <a:r>
              <a:rPr lang="en-GB" sz="6600" dirty="0" smtClean="0">
                <a:solidFill>
                  <a:schemeClr val="tx1"/>
                </a:solidFill>
              </a:rPr>
              <a:t> – 10</a:t>
            </a:r>
            <a:r>
              <a:rPr lang="en-GB" sz="6600" baseline="30000" dirty="0" smtClean="0">
                <a:solidFill>
                  <a:schemeClr val="tx1"/>
                </a:solidFill>
              </a:rPr>
              <a:t>TH</a:t>
            </a:r>
            <a:r>
              <a:rPr lang="en-GB" sz="6600" dirty="0" smtClean="0">
                <a:solidFill>
                  <a:schemeClr val="tx1"/>
                </a:solidFill>
              </a:rPr>
              <a:t> February</a:t>
            </a:r>
            <a:endParaRPr lang="en-GB" sz="66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9635" y="3997235"/>
            <a:ext cx="95358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 smtClean="0"/>
              <a:t>‘Skills </a:t>
            </a:r>
            <a:r>
              <a:rPr lang="en-GB" sz="2000" b="1" u="sng" dirty="0"/>
              <a:t>For </a:t>
            </a:r>
            <a:r>
              <a:rPr lang="en-GB" sz="2000" b="1" u="sng" dirty="0" smtClean="0"/>
              <a:t>Life’</a:t>
            </a:r>
            <a:endParaRPr lang="en-GB" sz="2000" b="1" u="sng" dirty="0"/>
          </a:p>
          <a:p>
            <a:r>
              <a:rPr lang="en-GB" sz="2000" b="1" dirty="0"/>
              <a:t>The theme for National Apprenticeship Week 2023 is </a:t>
            </a:r>
            <a:r>
              <a:rPr lang="en-GB" sz="2000" b="1" u="sng" dirty="0" smtClean="0"/>
              <a:t>‘Skills </a:t>
            </a:r>
            <a:r>
              <a:rPr lang="en-GB" sz="2000" b="1" u="sng" dirty="0"/>
              <a:t>for </a:t>
            </a:r>
            <a:r>
              <a:rPr lang="en-GB" sz="2000" b="1" u="sng" dirty="0" smtClean="0"/>
              <a:t>Life’</a:t>
            </a:r>
          </a:p>
          <a:p>
            <a:r>
              <a:rPr lang="en-GB" sz="2000" b="1" dirty="0" smtClean="0"/>
              <a:t> </a:t>
            </a:r>
            <a:endParaRPr lang="en-GB" sz="2000" dirty="0" smtClean="0"/>
          </a:p>
          <a:p>
            <a:r>
              <a:rPr lang="en-GB" sz="2000" dirty="0" smtClean="0"/>
              <a:t>This allows us to think about, and reflect </a:t>
            </a:r>
            <a:r>
              <a:rPr lang="en-GB" sz="2000" dirty="0"/>
              <a:t>on how apprenticeships can help individuals to develop the skills and knowledge required for a rewarding </a:t>
            </a:r>
            <a:r>
              <a:rPr lang="en-GB" sz="2000" dirty="0" smtClean="0"/>
              <a:t>career; </a:t>
            </a:r>
            <a:r>
              <a:rPr lang="en-GB" sz="2000" dirty="0"/>
              <a:t>and </a:t>
            </a:r>
            <a:r>
              <a:rPr lang="en-GB" sz="2000" dirty="0" smtClean="0"/>
              <a:t>how businesses can </a:t>
            </a:r>
            <a:r>
              <a:rPr lang="en-GB" sz="2000" dirty="0"/>
              <a:t>develop a talented workforce that is equipped with </a:t>
            </a:r>
            <a:r>
              <a:rPr lang="en-GB" sz="2000" dirty="0" smtClean="0"/>
              <a:t>skills and knowledge for the future.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8281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887" y="188104"/>
            <a:ext cx="10164209" cy="6421701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2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APPRENTICESHIPS EXPLAINED </a:t>
            </a:r>
            <a:r>
              <a:rPr lang="en-GB" sz="26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‘The Basics’</a:t>
            </a:r>
            <a:r>
              <a:rPr lang="en-GB" sz="2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GB" sz="24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</a:t>
            </a:r>
            <a:r>
              <a:rPr lang="en-GB" sz="24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TUTOR</a:t>
            </a:r>
            <a:r>
              <a:rPr lang="en-GB" sz="24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SESSION 1</a:t>
            </a:r>
            <a:endParaRPr lang="en-GB" sz="24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</a:t>
            </a:r>
            <a:r>
              <a:rPr lang="en-GB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apprenticeship combines </a:t>
            </a:r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hands-on work with the opportunity to train and obtain </a:t>
            </a:r>
            <a:r>
              <a:rPr lang="en-GB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skills and qualifications </a:t>
            </a:r>
            <a:r>
              <a:rPr lang="en-GB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a variety of job sectors and industries. </a:t>
            </a:r>
          </a:p>
          <a:p>
            <a:r>
              <a:rPr lang="en-GB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It’s </a:t>
            </a:r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also a paid position, so you earn while you learn. </a:t>
            </a:r>
            <a:endParaRPr lang="en-GB" sz="24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least 20% of your time is set aside for learning, usually at a college, university or training provider.</a:t>
            </a:r>
          </a:p>
          <a:p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rest of your time is spent applying your knowledge and skills in the actual workplace, doing the job that you set out to get. </a:t>
            </a:r>
            <a:endParaRPr lang="en-GB" sz="24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end of it, </a:t>
            </a:r>
            <a:r>
              <a:rPr lang="en-GB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will </a:t>
            </a:r>
            <a:r>
              <a:rPr lang="en-GB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gain official certification, which will be equivalent to traditional </a:t>
            </a:r>
            <a:r>
              <a:rPr lang="en-GB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qualifications</a:t>
            </a:r>
            <a:endParaRPr lang="en-GB" sz="24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Video LINKS about Apprenticeships. </a:t>
            </a:r>
            <a:r>
              <a:rPr lang="en-GB" dirty="0">
                <a:solidFill>
                  <a:schemeClr val="tx1"/>
                </a:solidFill>
              </a:rPr>
              <a:t> </a:t>
            </a:r>
          </a:p>
          <a:p>
            <a:r>
              <a:rPr lang="en-GB" sz="1900" b="1" dirty="0"/>
              <a:t>‘Apprentices are Amazing’</a:t>
            </a:r>
            <a:r>
              <a:rPr lang="en-GB" sz="1900" dirty="0"/>
              <a:t> Overview video about Apprenticeships : </a:t>
            </a:r>
            <a:r>
              <a:rPr lang="en-GB" u="sng" dirty="0">
                <a:hlinkClick r:id="rId2"/>
              </a:rPr>
              <a:t>https://vimeo.com/613415806</a:t>
            </a:r>
            <a:r>
              <a:rPr lang="en-GB" dirty="0"/>
              <a:t> 1min 26 </a:t>
            </a:r>
            <a:r>
              <a:rPr lang="en-GB" dirty="0" smtClean="0"/>
              <a:t>secs</a:t>
            </a:r>
            <a:endParaRPr lang="en-GB" sz="2400" b="1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4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minute video giving a brief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description about Apprenticeships.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4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</a:t>
            </a:r>
            <a:r>
              <a:rPr lang="en-GB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://</a:t>
            </a:r>
            <a:r>
              <a:rPr lang="en-GB" sz="24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www.youtube.com/watch?v=Nqlci9ctiSg</a:t>
            </a:r>
            <a:r>
              <a:rPr lang="en-GB" sz="24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en-GB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30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208" y="457200"/>
            <a:ext cx="10058400" cy="549423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42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SHORT APRENTICESHIP </a:t>
            </a:r>
            <a:r>
              <a:rPr lang="en-GB" sz="42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VIDEOS</a:t>
            </a:r>
            <a:r>
              <a:rPr lang="en-GB" sz="4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</a:t>
            </a:r>
            <a:r>
              <a:rPr lang="en-GB" sz="42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SECOND </a:t>
            </a:r>
            <a:r>
              <a:rPr lang="en-GB" sz="44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TUTOR SESSION</a:t>
            </a:r>
            <a:endParaRPr lang="en-GB" sz="44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42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4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Please show these videos to your group during the second tutor group session.</a:t>
            </a:r>
          </a:p>
          <a:p>
            <a:pPr marL="0" indent="0">
              <a:buNone/>
            </a:pPr>
            <a:endParaRPr lang="en-GB" sz="4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4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1. ALIM </a:t>
            </a:r>
            <a:r>
              <a:rPr lang="en-GB" sz="4200" b="1" dirty="0">
                <a:latin typeface="Calibri" panose="020F0502020204030204" pitchFamily="34" charset="0"/>
                <a:cs typeface="Calibri" panose="020F0502020204030204" pitchFamily="34" charset="0"/>
              </a:rPr>
              <a:t>– CHANNEL 4 SOCIAL MEDIA APPRENTICE – 1 MINUTE </a:t>
            </a:r>
          </a:p>
          <a:p>
            <a:pPr marL="0" indent="0">
              <a:buNone/>
            </a:pPr>
            <a:r>
              <a:rPr lang="en-GB" sz="4200" u="sng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https://www.youtube.com/watch?v=guS6tQwU-tY</a:t>
            </a:r>
            <a:endParaRPr lang="en-GB" sz="4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4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4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2. HOSANNA </a:t>
            </a:r>
            <a:r>
              <a:rPr lang="en-GB" sz="4200" b="1" dirty="0">
                <a:latin typeface="Calibri" panose="020F0502020204030204" pitchFamily="34" charset="0"/>
                <a:cs typeface="Calibri" panose="020F0502020204030204" pitchFamily="34" charset="0"/>
              </a:rPr>
              <a:t>– ROYAL OPERA </a:t>
            </a:r>
            <a:r>
              <a:rPr lang="en-GB" sz="4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HOUSE APPRENTICE </a:t>
            </a:r>
            <a:r>
              <a:rPr lang="en-GB" sz="4200" b="1" dirty="0">
                <a:latin typeface="Calibri" panose="020F0502020204030204" pitchFamily="34" charset="0"/>
                <a:cs typeface="Calibri" panose="020F0502020204030204" pitchFamily="34" charset="0"/>
              </a:rPr>
              <a:t>– 1 </a:t>
            </a:r>
            <a:r>
              <a:rPr lang="en-GB" sz="4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MINUTE</a:t>
            </a:r>
          </a:p>
          <a:p>
            <a:pPr marL="0" indent="0">
              <a:buNone/>
            </a:pPr>
            <a:r>
              <a:rPr lang="en-GB" sz="4200" u="sng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https://www.youtube.com/watch?v=frWp3wP4IDo</a:t>
            </a:r>
            <a:endParaRPr lang="en-GB" sz="4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4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4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3. ELLA </a:t>
            </a:r>
            <a:r>
              <a:rPr lang="en-GB" sz="4200" b="1" dirty="0">
                <a:latin typeface="Calibri" panose="020F0502020204030204" pitchFamily="34" charset="0"/>
                <a:cs typeface="Calibri" panose="020F0502020204030204" pitchFamily="34" charset="0"/>
              </a:rPr>
              <a:t>– OPERATIONS </a:t>
            </a:r>
            <a:r>
              <a:rPr lang="en-GB" sz="4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MANAGER – VARIOUS ROLES </a:t>
            </a:r>
            <a:r>
              <a:rPr lang="en-GB" sz="4200" b="1" dirty="0">
                <a:latin typeface="Calibri" panose="020F0502020204030204" pitchFamily="34" charset="0"/>
                <a:cs typeface="Calibri" panose="020F0502020204030204" pitchFamily="34" charset="0"/>
              </a:rPr>
              <a:t>-  1 MINUTE</a:t>
            </a:r>
          </a:p>
          <a:p>
            <a:pPr marL="0" indent="0">
              <a:buNone/>
            </a:pPr>
            <a:r>
              <a:rPr lang="en-GB" sz="4200" u="sng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</a:t>
            </a:r>
            <a:r>
              <a:rPr lang="en-GB" sz="4200" u="sng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www.youtube.com/watch?v=s0fcP0QgtGE</a:t>
            </a:r>
            <a:endParaRPr lang="en-GB" sz="4200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42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4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4. Royal Air Force – FIND YOUR FORCE VARIOUS ROLES– 1 </a:t>
            </a:r>
            <a:r>
              <a:rPr lang="en-GB" sz="4200" b="1" dirty="0">
                <a:latin typeface="Calibri" panose="020F0502020204030204" pitchFamily="34" charset="0"/>
                <a:cs typeface="Calibri" panose="020F0502020204030204" pitchFamily="34" charset="0"/>
              </a:rPr>
              <a:t>MINUTE </a:t>
            </a:r>
            <a:r>
              <a:rPr lang="en-GB" sz="4200" b="1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https://</a:t>
            </a:r>
            <a:r>
              <a:rPr lang="en-GB" sz="4200" b="1" dirty="0" smtClean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www.youtube.com/watch?v=1sM3E4xFB0Y</a:t>
            </a:r>
            <a:endParaRPr lang="en-GB" sz="4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4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0035" y="5094514"/>
            <a:ext cx="3763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0" y="9715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2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28"/>
          <p:cNvSpPr>
            <a:spLocks noChangeArrowheads="1"/>
          </p:cNvSpPr>
          <p:nvPr/>
        </p:nvSpPr>
        <p:spPr bwMode="auto">
          <a:xfrm>
            <a:off x="1972492" y="474947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59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</TotalTime>
  <Words>307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Trebuchet MS</vt:lpstr>
      <vt:lpstr>Wingdings 3</vt:lpstr>
      <vt:lpstr>Facet</vt:lpstr>
      <vt:lpstr>NATIONAL APPRENTICESHIP WEEK 6TH – 10TH February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APPRENTICESHIP WEEK 7TH – 11TH February</dc:title>
  <dc:creator>Simon Clements</dc:creator>
  <cp:lastModifiedBy>Simon Clements</cp:lastModifiedBy>
  <cp:revision>25</cp:revision>
  <dcterms:created xsi:type="dcterms:W3CDTF">2022-01-21T15:13:07Z</dcterms:created>
  <dcterms:modified xsi:type="dcterms:W3CDTF">2023-02-03T14:51:57Z</dcterms:modified>
</cp:coreProperties>
</file>