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sldIdLst>
    <p:sldId id="261" r:id="rId2"/>
    <p:sldId id="270" r:id="rId3"/>
    <p:sldId id="271" r:id="rId4"/>
    <p:sldId id="265" r:id="rId5"/>
    <p:sldId id="262" r:id="rId6"/>
    <p:sldId id="269" r:id="rId7"/>
    <p:sldId id="264" r:id="rId8"/>
    <p:sldId id="263" r:id="rId9"/>
    <p:sldId id="268" r:id="rId10"/>
    <p:sldId id="266" r:id="rId11"/>
    <p:sldId id="273" r:id="rId12"/>
    <p:sldId id="272" r:id="rId13"/>
    <p:sldId id="274" r:id="rId14"/>
    <p:sldId id="277" r:id="rId1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3"/>
  </p:normalViewPr>
  <p:slideViewPr>
    <p:cSldViewPr snapToGrid="0" snapToObjects="1">
      <p:cViewPr varScale="1">
        <p:scale>
          <a:sx n="111" d="100"/>
          <a:sy n="111" d="100"/>
        </p:scale>
        <p:origin x="1350"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4625B89-CE1E-4B4E-B6AB-496118B494A5}" type="datetimeFigureOut">
              <a:rPr lang="en-GB" smtClean="0"/>
              <a:t>19/05/2025</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EFD8E2D-4945-428E-AA93-6D77A14BF25E}" type="slidenum">
              <a:rPr lang="en-GB" smtClean="0"/>
              <a:t>‹#›</a:t>
            </a:fld>
            <a:endParaRPr lang="en-GB"/>
          </a:p>
        </p:txBody>
      </p:sp>
    </p:spTree>
    <p:extLst>
      <p:ext uri="{BB962C8B-B14F-4D97-AF65-F5344CB8AC3E}">
        <p14:creationId xmlns:p14="http://schemas.microsoft.com/office/powerpoint/2010/main" val="400901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50A8B0B-3CD9-4A54-9A79-92EC6715D0AC}"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240566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6597D7C-E99C-42FA-A060-CA5993E692B3}"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72610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2067E0-F500-4CAE-BF7D-E3C6632E57A2}"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14860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7B5DA-C632-4374-9688-915988B8A823}"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423021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365FE10-AB12-428E-9611-1E047A2A2FD9}"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246724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9FBD8F9-B1DA-4951-B2EE-C8CCD7E3B2DD}"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195143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6C2A205-A277-4B5D-BDDB-7C03CAE944B8}" type="datetime1">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17585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68D654F-88D8-4050-926A-4AF03AB690FA}" type="datetime1">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136628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0E823-84B0-4343-8D19-930F70EC5AE2}" type="datetime1">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124402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271DB4-09D2-4C5F-9789-A06E386474C7}"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15751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0008E91-D774-4EC9-8756-4A39D6332E4C}"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864F3-E8A6-A34A-9150-9F7F915B1E8D}" type="slidenum">
              <a:rPr lang="en-US" smtClean="0"/>
              <a:t>‹#›</a:t>
            </a:fld>
            <a:endParaRPr lang="en-US"/>
          </a:p>
        </p:txBody>
      </p:sp>
    </p:spTree>
    <p:extLst>
      <p:ext uri="{BB962C8B-B14F-4D97-AF65-F5344CB8AC3E}">
        <p14:creationId xmlns:p14="http://schemas.microsoft.com/office/powerpoint/2010/main" val="332305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E17F8-46CA-4991-9971-B015E41689EB}" type="datetime1">
              <a:rPr lang="en-US" smtClean="0"/>
              <a:t>5/19/2025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864F3-E8A6-A34A-9150-9F7F915B1E8D}" type="slidenum">
              <a:rPr lang="en-US" smtClean="0"/>
              <a:t>‹#›</a:t>
            </a:fld>
            <a:endParaRPr lang="en-US"/>
          </a:p>
        </p:txBody>
      </p:sp>
    </p:spTree>
    <p:extLst>
      <p:ext uri="{BB962C8B-B14F-4D97-AF65-F5344CB8AC3E}">
        <p14:creationId xmlns:p14="http://schemas.microsoft.com/office/powerpoint/2010/main" val="359108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435066"/>
            <a:ext cx="8420100" cy="2387600"/>
          </a:xfrm>
        </p:spPr>
        <p:txBody>
          <a:bodyPr/>
          <a:lstStyle/>
          <a:p>
            <a:r>
              <a:rPr lang="en-GB" b="1" dirty="0" err="1">
                <a:latin typeface="+mn-lt"/>
              </a:rPr>
              <a:t>Maidenhill</a:t>
            </a:r>
            <a:r>
              <a:rPr lang="en-GB" b="1" dirty="0">
                <a:latin typeface="+mn-lt"/>
              </a:rPr>
              <a:t> School</a:t>
            </a:r>
            <a:br>
              <a:rPr lang="en-GB" b="1" dirty="0">
                <a:latin typeface="+mn-lt"/>
              </a:rPr>
            </a:br>
            <a:r>
              <a:rPr lang="en-GB" b="1" dirty="0">
                <a:latin typeface="+mn-lt"/>
              </a:rPr>
              <a:t>Knowledge Organiser</a:t>
            </a:r>
          </a:p>
        </p:txBody>
      </p:sp>
      <p:sp>
        <p:nvSpPr>
          <p:cNvPr id="3" name="Subtitle 2"/>
          <p:cNvSpPr>
            <a:spLocks noGrp="1"/>
          </p:cNvSpPr>
          <p:nvPr>
            <p:ph type="subTitle" idx="1"/>
          </p:nvPr>
        </p:nvSpPr>
        <p:spPr>
          <a:xfrm>
            <a:off x="1238250" y="2774157"/>
            <a:ext cx="7429500" cy="1655762"/>
          </a:xfrm>
        </p:spPr>
        <p:txBody>
          <a:bodyPr/>
          <a:lstStyle/>
          <a:p>
            <a:r>
              <a:rPr lang="en-GB" dirty="0"/>
              <a:t>Year 10 – Term 6</a:t>
            </a:r>
          </a:p>
        </p:txBody>
      </p:sp>
      <p:sp>
        <p:nvSpPr>
          <p:cNvPr id="6" name="Rectangle 5"/>
          <p:cNvSpPr/>
          <p:nvPr/>
        </p:nvSpPr>
        <p:spPr>
          <a:xfrm>
            <a:off x="264042" y="191386"/>
            <a:ext cx="9377916" cy="6407503"/>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416442" y="5890437"/>
            <a:ext cx="9067800" cy="510363"/>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Name:													</a:t>
            </a:r>
            <a:r>
              <a:rPr lang="en-GB"/>
              <a:t>Tutor: 10</a:t>
            </a:r>
            <a:r>
              <a:rPr lang="en-GB" dirty="0"/>
              <a:t>				</a:t>
            </a:r>
          </a:p>
        </p:txBody>
      </p:sp>
      <p:sp>
        <p:nvSpPr>
          <p:cNvPr id="8" name="Subtitle 2">
            <a:extLst>
              <a:ext uri="{FF2B5EF4-FFF2-40B4-BE49-F238E27FC236}">
                <a16:creationId xmlns:a16="http://schemas.microsoft.com/office/drawing/2014/main" id="{78A005C8-150F-4A9E-B5E0-D393D382588F}"/>
              </a:ext>
            </a:extLst>
          </p:cNvPr>
          <p:cNvSpPr txBox="1">
            <a:spLocks/>
          </p:cNvSpPr>
          <p:nvPr/>
        </p:nvSpPr>
        <p:spPr>
          <a:xfrm>
            <a:off x="1238250" y="5407702"/>
            <a:ext cx="7429500" cy="5103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Be kind, Aspire, Persevere, Achieve </a:t>
            </a:r>
          </a:p>
        </p:txBody>
      </p:sp>
      <p:pic>
        <p:nvPicPr>
          <p:cNvPr id="1026" name="Picture 2">
            <a:extLst>
              <a:ext uri="{FF2B5EF4-FFF2-40B4-BE49-F238E27FC236}">
                <a16:creationId xmlns:a16="http://schemas.microsoft.com/office/drawing/2014/main" id="{A45E90F8-4017-6D17-27A2-5143D8D62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029" y="3305401"/>
            <a:ext cx="2062791" cy="19669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980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Review Point 3 </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Review Point 3</a:t>
            </a:r>
          </a:p>
        </p:txBody>
      </p:sp>
      <p:graphicFrame>
        <p:nvGraphicFramePr>
          <p:cNvPr id="7" name="Table 6">
            <a:extLst>
              <a:ext uri="{FF2B5EF4-FFF2-40B4-BE49-F238E27FC236}">
                <a16:creationId xmlns:a16="http://schemas.microsoft.com/office/drawing/2014/main" id="{DF999745-7533-49C8-AF0E-C3F9145D63BF}"/>
              </a:ext>
            </a:extLst>
          </p:cNvPr>
          <p:cNvGraphicFramePr>
            <a:graphicFrameLocks noGrp="1"/>
          </p:cNvGraphicFramePr>
          <p:nvPr/>
        </p:nvGraphicFramePr>
        <p:xfrm>
          <a:off x="279398" y="540100"/>
          <a:ext cx="8966201" cy="6157032"/>
        </p:xfrm>
        <a:graphic>
          <a:graphicData uri="http://schemas.openxmlformats.org/drawingml/2006/table">
            <a:tbl>
              <a:tblPr firstRow="1" firstCol="1" bandRow="1">
                <a:tableStyleId>{5C22544A-7EE6-4342-B048-85BDC9FD1C3A}</a:tableStyleId>
              </a:tblPr>
              <a:tblGrid>
                <a:gridCol w="469343">
                  <a:extLst>
                    <a:ext uri="{9D8B030D-6E8A-4147-A177-3AD203B41FA5}">
                      <a16:colId xmlns:a16="http://schemas.microsoft.com/office/drawing/2014/main" val="1581862948"/>
                    </a:ext>
                  </a:extLst>
                </a:gridCol>
                <a:gridCol w="2832286">
                  <a:extLst>
                    <a:ext uri="{9D8B030D-6E8A-4147-A177-3AD203B41FA5}">
                      <a16:colId xmlns:a16="http://schemas.microsoft.com/office/drawing/2014/main" val="4166542302"/>
                    </a:ext>
                  </a:extLst>
                </a:gridCol>
                <a:gridCol w="2832286">
                  <a:extLst>
                    <a:ext uri="{9D8B030D-6E8A-4147-A177-3AD203B41FA5}">
                      <a16:colId xmlns:a16="http://schemas.microsoft.com/office/drawing/2014/main" val="2596673472"/>
                    </a:ext>
                  </a:extLst>
                </a:gridCol>
                <a:gridCol w="2832286">
                  <a:extLst>
                    <a:ext uri="{9D8B030D-6E8A-4147-A177-3AD203B41FA5}">
                      <a16:colId xmlns:a16="http://schemas.microsoft.com/office/drawing/2014/main" val="263124258"/>
                    </a:ext>
                  </a:extLst>
                </a:gridCol>
              </a:tblGrid>
              <a:tr h="179579">
                <a:tc>
                  <a:txBody>
                    <a:bodyPr/>
                    <a:lstStyle/>
                    <a:p>
                      <a:pPr algn="ctr">
                        <a:lnSpc>
                          <a:spcPct val="115000"/>
                        </a:lnSpc>
                        <a:spcAft>
                          <a:spcPts val="0"/>
                        </a:spcAft>
                      </a:pPr>
                      <a:r>
                        <a:rPr lang="en-GB" sz="900">
                          <a:solidFill>
                            <a:schemeClr val="tx1"/>
                          </a:solidFill>
                          <a:effectLst/>
                        </a:rPr>
                        <a:t>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chemeClr val="tx1"/>
                          </a:solidFill>
                          <a:effectLst/>
                        </a:rPr>
                        <a:t>Attitude to Learning</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dirty="0">
                          <a:solidFill>
                            <a:schemeClr val="tx1"/>
                          </a:solidFill>
                          <a:effectLst/>
                        </a:rPr>
                        <a:t>Attitude to homework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chemeClr val="tx1"/>
                          </a:solidFill>
                          <a:effectLst/>
                        </a:rPr>
                        <a:t>Organisation</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3812706"/>
                  </a:ext>
                </a:extLst>
              </a:tr>
              <a:tr h="1293195">
                <a:tc>
                  <a:txBody>
                    <a:bodyPr/>
                    <a:lstStyle/>
                    <a:p>
                      <a:pPr marL="71755" marR="71755" algn="ctr">
                        <a:lnSpc>
                          <a:spcPct val="115000"/>
                        </a:lnSpc>
                        <a:spcAft>
                          <a:spcPts val="0"/>
                        </a:spcAft>
                      </a:pPr>
                      <a:r>
                        <a:rPr lang="en-GB" sz="900" u="sng" dirty="0">
                          <a:solidFill>
                            <a:schemeClr val="tx1"/>
                          </a:solidFill>
                          <a:effectLst/>
                        </a:rPr>
                        <a:t>Outstanding </a:t>
                      </a:r>
                      <a:r>
                        <a:rPr lang="en-GB" sz="900" dirty="0">
                          <a:solidFill>
                            <a:schemeClr val="tx1"/>
                          </a:solidFill>
                          <a:effectLst/>
                        </a:rPr>
                        <a:t>because student…</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US" sz="900">
                          <a:solidFill>
                            <a:schemeClr val="tx1"/>
                          </a:solidFill>
                          <a:effectLst/>
                        </a:rPr>
                        <a:t>…always engages with activities showing resilience when challenged</a:t>
                      </a:r>
                      <a:endParaRPr lang="en-GB" sz="1000">
                        <a:solidFill>
                          <a:schemeClr val="tx1"/>
                        </a:solidFill>
                        <a:effectLst/>
                      </a:endParaRPr>
                    </a:p>
                    <a:p>
                      <a:pPr algn="just">
                        <a:lnSpc>
                          <a:spcPct val="115000"/>
                        </a:lnSpc>
                        <a:spcAft>
                          <a:spcPts val="0"/>
                        </a:spcAft>
                      </a:pPr>
                      <a:r>
                        <a:rPr lang="en-US" sz="900">
                          <a:solidFill>
                            <a:schemeClr val="tx1"/>
                          </a:solidFill>
                          <a:effectLst/>
                        </a:rPr>
                        <a:t> </a:t>
                      </a:r>
                      <a:endParaRPr lang="en-GB" sz="1000">
                        <a:solidFill>
                          <a:schemeClr val="tx1"/>
                        </a:solidFill>
                        <a:effectLst/>
                      </a:endParaRPr>
                    </a:p>
                    <a:p>
                      <a:pPr algn="just">
                        <a:lnSpc>
                          <a:spcPct val="115000"/>
                        </a:lnSpc>
                        <a:spcAft>
                          <a:spcPts val="0"/>
                        </a:spcAft>
                      </a:pPr>
                      <a:r>
                        <a:rPr lang="en-US" sz="900">
                          <a:solidFill>
                            <a:schemeClr val="tx1"/>
                          </a:solidFill>
                          <a:effectLst/>
                        </a:rPr>
                        <a:t>…actively seeks ways to improve work and responds effectively to feedback</a:t>
                      </a:r>
                      <a:endParaRPr lang="en-GB" sz="1000">
                        <a:solidFill>
                          <a:schemeClr val="tx1"/>
                        </a:solidFill>
                        <a:effectLst/>
                      </a:endParaRPr>
                    </a:p>
                    <a:p>
                      <a:pPr algn="just">
                        <a:lnSpc>
                          <a:spcPct val="115000"/>
                        </a:lnSpc>
                        <a:spcAft>
                          <a:spcPts val="0"/>
                        </a:spcAft>
                      </a:pPr>
                      <a:r>
                        <a:rPr lang="en-US" sz="900">
                          <a:solidFill>
                            <a:schemeClr val="tx1"/>
                          </a:solidFill>
                          <a:effectLst/>
                        </a:rPr>
                        <a:t> </a:t>
                      </a:r>
                      <a:endParaRPr lang="en-GB" sz="1000">
                        <a:solidFill>
                          <a:schemeClr val="tx1"/>
                        </a:solidFill>
                        <a:effectLst/>
                      </a:endParaRPr>
                    </a:p>
                    <a:p>
                      <a:pPr algn="just">
                        <a:lnSpc>
                          <a:spcPct val="115000"/>
                        </a:lnSpc>
                        <a:spcAft>
                          <a:spcPts val="0"/>
                        </a:spcAft>
                      </a:pPr>
                      <a:r>
                        <a:rPr lang="en-US" sz="900">
                          <a:solidFill>
                            <a:schemeClr val="tx1"/>
                          </a:solidFill>
                          <a:effectLst/>
                        </a:rPr>
                        <a:t>…demonstrates consistently high levels of effort and focus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900" dirty="0">
                          <a:solidFill>
                            <a:schemeClr val="tx1"/>
                          </a:solidFill>
                          <a:effectLst/>
                        </a:rPr>
                        <a:t>…always demonstrates high levels of determination and motivation </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…works hard to proof read IS for spelling, punctuation and grammar  (SPAG)</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…shows great pride in their presentation of homework</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n-US" sz="900">
                          <a:solidFill>
                            <a:schemeClr val="tx1"/>
                          </a:solidFill>
                          <a:effectLst/>
                        </a:rPr>
                        <a:t>…is always on time to lessons and enters the classroom ready to learn</a:t>
                      </a:r>
                      <a:endParaRPr lang="en-GB" sz="1000">
                        <a:solidFill>
                          <a:schemeClr val="tx1"/>
                        </a:solidFill>
                        <a:effectLst/>
                      </a:endParaRPr>
                    </a:p>
                    <a:p>
                      <a:pPr algn="just">
                        <a:lnSpc>
                          <a:spcPct val="115000"/>
                        </a:lnSpc>
                        <a:spcAft>
                          <a:spcPts val="0"/>
                        </a:spcAft>
                      </a:pPr>
                      <a:r>
                        <a:rPr lang="en-US" sz="900">
                          <a:solidFill>
                            <a:schemeClr val="tx1"/>
                          </a:solidFill>
                          <a:effectLst/>
                        </a:rPr>
                        <a:t> </a:t>
                      </a:r>
                      <a:endParaRPr lang="en-GB" sz="1000">
                        <a:solidFill>
                          <a:schemeClr val="tx1"/>
                        </a:solidFill>
                        <a:effectLst/>
                      </a:endParaRPr>
                    </a:p>
                    <a:p>
                      <a:pPr algn="just">
                        <a:lnSpc>
                          <a:spcPct val="115000"/>
                        </a:lnSpc>
                        <a:spcAft>
                          <a:spcPts val="0"/>
                        </a:spcAft>
                      </a:pPr>
                      <a:r>
                        <a:rPr lang="en-US" sz="900">
                          <a:solidFill>
                            <a:schemeClr val="tx1"/>
                          </a:solidFill>
                          <a:effectLst/>
                        </a:rPr>
                        <a:t>…always brings correct equipment </a:t>
                      </a:r>
                      <a:endParaRPr lang="en-GB" sz="1000">
                        <a:solidFill>
                          <a:schemeClr val="tx1"/>
                        </a:solidFill>
                        <a:effectLst/>
                      </a:endParaRPr>
                    </a:p>
                    <a:p>
                      <a:pPr algn="just">
                        <a:lnSpc>
                          <a:spcPct val="115000"/>
                        </a:lnSpc>
                        <a:spcAft>
                          <a:spcPts val="0"/>
                        </a:spcAft>
                      </a:pPr>
                      <a:r>
                        <a:rPr lang="en-US" sz="900">
                          <a:solidFill>
                            <a:schemeClr val="tx1"/>
                          </a:solidFill>
                          <a:effectLst/>
                        </a:rPr>
                        <a:t> </a:t>
                      </a:r>
                      <a:endParaRPr lang="en-GB" sz="1000">
                        <a:solidFill>
                          <a:schemeClr val="tx1"/>
                        </a:solidFill>
                        <a:effectLst/>
                      </a:endParaRPr>
                    </a:p>
                    <a:p>
                      <a:pPr algn="just">
                        <a:lnSpc>
                          <a:spcPct val="115000"/>
                        </a:lnSpc>
                        <a:spcAft>
                          <a:spcPts val="0"/>
                        </a:spcAft>
                      </a:pPr>
                      <a:r>
                        <a:rPr lang="en-US" sz="900">
                          <a:solidFill>
                            <a:schemeClr val="tx1"/>
                          </a:solidFill>
                          <a:effectLst/>
                        </a:rPr>
                        <a:t>… always meets deadlines and is well prepared for tests, assessments and exams</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3191381"/>
                  </a:ext>
                </a:extLst>
              </a:tr>
              <a:tr h="1456034">
                <a:tc>
                  <a:txBody>
                    <a:bodyPr/>
                    <a:lstStyle/>
                    <a:p>
                      <a:pPr marL="71755" marR="71755" algn="ctr">
                        <a:lnSpc>
                          <a:spcPct val="115000"/>
                        </a:lnSpc>
                        <a:spcAft>
                          <a:spcPts val="0"/>
                        </a:spcAft>
                      </a:pPr>
                      <a:r>
                        <a:rPr lang="en-GB" sz="900" u="sng" dirty="0">
                          <a:solidFill>
                            <a:schemeClr val="tx1"/>
                          </a:solidFill>
                          <a:effectLst/>
                        </a:rPr>
                        <a:t>Good </a:t>
                      </a:r>
                      <a:r>
                        <a:rPr lang="en-GB" sz="900" dirty="0">
                          <a:solidFill>
                            <a:schemeClr val="tx1"/>
                          </a:solidFill>
                          <a:effectLst/>
                        </a:rPr>
                        <a:t>because student…</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900" dirty="0">
                          <a:solidFill>
                            <a:schemeClr val="tx1"/>
                          </a:solidFill>
                          <a:effectLst/>
                        </a:rPr>
                        <a:t>…engages with activities often showing resilience when challenged </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…improves their work by responding to feedback</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…demonstrates high levels of effort and focus</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n-US" sz="900" dirty="0">
                          <a:solidFill>
                            <a:schemeClr val="tx1"/>
                          </a:solidFill>
                          <a:effectLst/>
                        </a:rPr>
                        <a:t>…often demonstrates determination and motivation </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…proof reads IS for spelling, punctuation and grammar  (SPAG) </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…shows pride in their presentation of homework</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900" dirty="0">
                          <a:solidFill>
                            <a:schemeClr val="tx1"/>
                          </a:solidFill>
                          <a:effectLst/>
                        </a:rPr>
                        <a:t>…is on time to lessons and enters the classroom ready to learn</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…brings the correct equipment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…meets deadlines and is prepared for tests and exams</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5999112"/>
                  </a:ext>
                </a:extLst>
              </a:tr>
              <a:tr h="1456034">
                <a:tc>
                  <a:txBody>
                    <a:bodyPr/>
                    <a:lstStyle/>
                    <a:p>
                      <a:pPr marL="71755" marR="71755" algn="ctr">
                        <a:lnSpc>
                          <a:spcPct val="115000"/>
                        </a:lnSpc>
                        <a:spcAft>
                          <a:spcPts val="0"/>
                        </a:spcAft>
                      </a:pPr>
                      <a:r>
                        <a:rPr lang="en-GB" sz="900" u="sng" dirty="0">
                          <a:solidFill>
                            <a:schemeClr val="tx1"/>
                          </a:solidFill>
                          <a:effectLst/>
                        </a:rPr>
                        <a:t>Not yet good</a:t>
                      </a:r>
                      <a:r>
                        <a:rPr lang="en-GB" sz="900" dirty="0">
                          <a:solidFill>
                            <a:schemeClr val="tx1"/>
                          </a:solidFill>
                          <a:effectLst/>
                        </a:rPr>
                        <a:t> because student…</a:t>
                      </a:r>
                      <a:endParaRPr lang="en-GB" sz="1000" dirty="0">
                        <a:solidFill>
                          <a:schemeClr val="tx1"/>
                        </a:solidFill>
                        <a:effectLst/>
                      </a:endParaRPr>
                    </a:p>
                    <a:p>
                      <a:pPr marL="71755" marR="71755" algn="ctr">
                        <a:lnSpc>
                          <a:spcPct val="115000"/>
                        </a:lnSpc>
                        <a:spcAft>
                          <a:spcPts val="0"/>
                        </a:spcAft>
                      </a:pPr>
                      <a:r>
                        <a:rPr lang="en-GB" sz="900" dirty="0">
                          <a:solidFill>
                            <a:schemeClr val="tx1"/>
                          </a:solidFill>
                          <a:effectLst/>
                        </a:rPr>
                        <a:t>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US" sz="900">
                          <a:solidFill>
                            <a:schemeClr val="tx1"/>
                          </a:solidFill>
                          <a:effectLst/>
                        </a:rPr>
                        <a:t>…sometimes engages with learning activities but can be passive </a:t>
                      </a:r>
                      <a:endParaRPr lang="en-GB" sz="1000">
                        <a:solidFill>
                          <a:schemeClr val="tx1"/>
                        </a:solidFill>
                        <a:effectLst/>
                      </a:endParaRPr>
                    </a:p>
                    <a:p>
                      <a:pPr algn="just">
                        <a:lnSpc>
                          <a:spcPct val="115000"/>
                        </a:lnSpc>
                        <a:spcAft>
                          <a:spcPts val="0"/>
                        </a:spcAft>
                      </a:pPr>
                      <a:r>
                        <a:rPr lang="en-US" sz="900">
                          <a:solidFill>
                            <a:schemeClr val="tx1"/>
                          </a:solidFill>
                          <a:effectLst/>
                        </a:rPr>
                        <a:t> </a:t>
                      </a:r>
                      <a:endParaRPr lang="en-GB" sz="1000">
                        <a:solidFill>
                          <a:schemeClr val="tx1"/>
                        </a:solidFill>
                        <a:effectLst/>
                      </a:endParaRPr>
                    </a:p>
                    <a:p>
                      <a:pPr algn="just">
                        <a:lnSpc>
                          <a:spcPct val="115000"/>
                        </a:lnSpc>
                        <a:spcAft>
                          <a:spcPts val="0"/>
                        </a:spcAft>
                      </a:pPr>
                      <a:r>
                        <a:rPr lang="en-US" sz="900">
                          <a:solidFill>
                            <a:schemeClr val="tx1"/>
                          </a:solidFill>
                          <a:effectLst/>
                        </a:rPr>
                        <a:t>…responds to feedback but doesn’t always work hard enough at this</a:t>
                      </a:r>
                      <a:endParaRPr lang="en-GB" sz="1000">
                        <a:solidFill>
                          <a:schemeClr val="tx1"/>
                        </a:solidFill>
                        <a:effectLst/>
                      </a:endParaRPr>
                    </a:p>
                    <a:p>
                      <a:pPr algn="just">
                        <a:lnSpc>
                          <a:spcPct val="115000"/>
                        </a:lnSpc>
                        <a:spcAft>
                          <a:spcPts val="0"/>
                        </a:spcAft>
                      </a:pPr>
                      <a:r>
                        <a:rPr lang="en-GB" sz="900">
                          <a:solidFill>
                            <a:schemeClr val="tx1"/>
                          </a:solidFill>
                          <a:effectLst/>
                        </a:rPr>
                        <a:t> </a:t>
                      </a:r>
                      <a:endParaRPr lang="en-GB" sz="1000">
                        <a:solidFill>
                          <a:schemeClr val="tx1"/>
                        </a:solidFill>
                        <a:effectLst/>
                      </a:endParaRPr>
                    </a:p>
                    <a:p>
                      <a:pPr algn="just">
                        <a:lnSpc>
                          <a:spcPct val="115000"/>
                        </a:lnSpc>
                        <a:spcAft>
                          <a:spcPts val="0"/>
                        </a:spcAft>
                      </a:pPr>
                      <a:r>
                        <a:rPr lang="en-US" sz="900">
                          <a:solidFill>
                            <a:schemeClr val="tx1"/>
                          </a:solidFill>
                          <a:effectLst/>
                        </a:rPr>
                        <a:t>…sometimes demonstrates high levels of effort and but not consistently</a:t>
                      </a:r>
                      <a:endParaRPr lang="en-GB" sz="1000">
                        <a:solidFill>
                          <a:schemeClr val="tx1"/>
                        </a:solidFill>
                        <a:effectLst/>
                      </a:endParaRPr>
                    </a:p>
                    <a:p>
                      <a:pPr algn="just">
                        <a:lnSpc>
                          <a:spcPct val="115000"/>
                        </a:lnSpc>
                        <a:spcAft>
                          <a:spcPts val="0"/>
                        </a:spcAft>
                      </a:pPr>
                      <a:r>
                        <a:rPr lang="en-US" sz="900">
                          <a:solidFill>
                            <a:schemeClr val="tx1"/>
                          </a:solidFill>
                          <a:effectLst/>
                        </a:rPr>
                        <a:t>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dirty="0">
                          <a:solidFill>
                            <a:schemeClr val="tx1"/>
                          </a:solidFill>
                          <a:effectLst/>
                        </a:rPr>
                        <a:t>…sometimes demonstrates determination but sometimes effort is below expectation</a:t>
                      </a:r>
                      <a:endParaRPr lang="en-GB" sz="1000" dirty="0">
                        <a:solidFill>
                          <a:schemeClr val="tx1"/>
                        </a:solidFill>
                        <a:effectLst/>
                      </a:endParaRPr>
                    </a:p>
                    <a:p>
                      <a:pPr algn="just">
                        <a:lnSpc>
                          <a:spcPct val="115000"/>
                        </a:lnSpc>
                        <a:spcAft>
                          <a:spcPts val="0"/>
                        </a:spcAft>
                      </a:pPr>
                      <a:r>
                        <a:rPr lang="en-GB"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…checks IS for spelling, punctuation and grammar (SPAG)  but could put more effort into this</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…could take more pride in their presentation of homework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n-US" sz="900">
                          <a:solidFill>
                            <a:schemeClr val="tx1"/>
                          </a:solidFill>
                          <a:effectLst/>
                        </a:rPr>
                        <a:t>…does not always arrive on time and/or is not always ready to learn. </a:t>
                      </a:r>
                      <a:endParaRPr lang="en-GB" sz="1000">
                        <a:solidFill>
                          <a:schemeClr val="tx1"/>
                        </a:solidFill>
                        <a:effectLst/>
                      </a:endParaRPr>
                    </a:p>
                    <a:p>
                      <a:pPr algn="just">
                        <a:lnSpc>
                          <a:spcPct val="115000"/>
                        </a:lnSpc>
                        <a:spcAft>
                          <a:spcPts val="0"/>
                        </a:spcAft>
                      </a:pPr>
                      <a:r>
                        <a:rPr lang="en-US" sz="900">
                          <a:solidFill>
                            <a:schemeClr val="tx1"/>
                          </a:solidFill>
                          <a:effectLst/>
                        </a:rPr>
                        <a:t> </a:t>
                      </a:r>
                      <a:endParaRPr lang="en-GB" sz="1000">
                        <a:solidFill>
                          <a:schemeClr val="tx1"/>
                        </a:solidFill>
                        <a:effectLst/>
                      </a:endParaRPr>
                    </a:p>
                    <a:p>
                      <a:pPr algn="just">
                        <a:lnSpc>
                          <a:spcPct val="115000"/>
                        </a:lnSpc>
                        <a:spcAft>
                          <a:spcPts val="0"/>
                        </a:spcAft>
                      </a:pPr>
                      <a:r>
                        <a:rPr lang="en-US" sz="900">
                          <a:solidFill>
                            <a:schemeClr val="tx1"/>
                          </a:solidFill>
                          <a:effectLst/>
                        </a:rPr>
                        <a:t>…sometimes forgets to bring the correct equipment for learning </a:t>
                      </a:r>
                      <a:endParaRPr lang="en-GB" sz="1000">
                        <a:solidFill>
                          <a:schemeClr val="tx1"/>
                        </a:solidFill>
                        <a:effectLst/>
                      </a:endParaRPr>
                    </a:p>
                    <a:p>
                      <a:pPr algn="just">
                        <a:lnSpc>
                          <a:spcPct val="115000"/>
                        </a:lnSpc>
                        <a:spcAft>
                          <a:spcPts val="0"/>
                        </a:spcAft>
                      </a:pPr>
                      <a:r>
                        <a:rPr lang="en-US" sz="900">
                          <a:solidFill>
                            <a:schemeClr val="tx1"/>
                          </a:solidFill>
                          <a:effectLst/>
                        </a:rPr>
                        <a:t> </a:t>
                      </a:r>
                      <a:endParaRPr lang="en-GB" sz="1000">
                        <a:solidFill>
                          <a:schemeClr val="tx1"/>
                        </a:solidFill>
                        <a:effectLst/>
                      </a:endParaRPr>
                    </a:p>
                    <a:p>
                      <a:pPr algn="just">
                        <a:lnSpc>
                          <a:spcPct val="115000"/>
                        </a:lnSpc>
                        <a:spcAft>
                          <a:spcPts val="0"/>
                        </a:spcAft>
                      </a:pPr>
                      <a:r>
                        <a:rPr lang="en-US" sz="900">
                          <a:solidFill>
                            <a:schemeClr val="tx1"/>
                          </a:solidFill>
                          <a:effectLst/>
                        </a:rPr>
                        <a:t>…sometimes does not meet deadlines and/or is not prepared for tests and exams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7625246"/>
                  </a:ext>
                </a:extLst>
              </a:tr>
              <a:tr h="1456034">
                <a:tc>
                  <a:txBody>
                    <a:bodyPr/>
                    <a:lstStyle/>
                    <a:p>
                      <a:pPr marL="71755" marR="71755" algn="ctr">
                        <a:lnSpc>
                          <a:spcPct val="115000"/>
                        </a:lnSpc>
                        <a:spcAft>
                          <a:spcPts val="0"/>
                        </a:spcAft>
                      </a:pPr>
                      <a:r>
                        <a:rPr lang="en-GB" sz="850" u="sng" dirty="0">
                          <a:solidFill>
                            <a:schemeClr val="tx1"/>
                          </a:solidFill>
                          <a:effectLst/>
                        </a:rPr>
                        <a:t>Urgent improvement required</a:t>
                      </a:r>
                      <a:r>
                        <a:rPr lang="en-GB" sz="850" dirty="0">
                          <a:solidFill>
                            <a:schemeClr val="tx1"/>
                          </a:solidFill>
                          <a:effectLst/>
                        </a:rPr>
                        <a:t>  because student…</a:t>
                      </a:r>
                      <a:endParaRPr lang="en-GB" sz="8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US" sz="900" dirty="0">
                          <a:solidFill>
                            <a:schemeClr val="tx1"/>
                          </a:solidFill>
                          <a:effectLst/>
                        </a:rPr>
                        <a:t>…rarely engages with learning activities but not at the standard expected</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…rarely improves their work by responding to feedback and doesn’t put enough effort into this</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…can make poor choices regarding </a:t>
                      </a:r>
                      <a:r>
                        <a:rPr lang="en-GB" sz="900" dirty="0">
                          <a:solidFill>
                            <a:schemeClr val="tx1"/>
                          </a:solidFill>
                          <a:effectLst/>
                        </a:rPr>
                        <a:t>behaviour </a:t>
                      </a:r>
                      <a:r>
                        <a:rPr lang="en-US" sz="900" dirty="0">
                          <a:solidFill>
                            <a:schemeClr val="tx1"/>
                          </a:solidFill>
                          <a:effectLst/>
                        </a:rPr>
                        <a:t>and/or disrupts the learning of others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n-GB" sz="900" dirty="0">
                          <a:solidFill>
                            <a:schemeClr val="tx1"/>
                          </a:solidFill>
                          <a:effectLst/>
                        </a:rPr>
                        <a:t>…rarely demonstrates determination and effort is often below expectation</a:t>
                      </a:r>
                      <a:endParaRPr lang="en-GB" sz="1000" dirty="0">
                        <a:solidFill>
                          <a:schemeClr val="tx1"/>
                        </a:solidFill>
                        <a:effectLst/>
                      </a:endParaRPr>
                    </a:p>
                    <a:p>
                      <a:pPr algn="just">
                        <a:lnSpc>
                          <a:spcPct val="115000"/>
                        </a:lnSpc>
                        <a:spcAft>
                          <a:spcPts val="0"/>
                        </a:spcAft>
                      </a:pPr>
                      <a:r>
                        <a:rPr lang="en-GB" sz="900" dirty="0">
                          <a:solidFill>
                            <a:schemeClr val="tx1"/>
                          </a:solidFill>
                          <a:effectLst/>
                        </a:rPr>
                        <a:t> </a:t>
                      </a:r>
                      <a:endParaRPr lang="en-GB" sz="1000" dirty="0">
                        <a:solidFill>
                          <a:schemeClr val="tx1"/>
                        </a:solidFill>
                        <a:effectLst/>
                      </a:endParaRPr>
                    </a:p>
                    <a:p>
                      <a:pPr algn="just">
                        <a:lnSpc>
                          <a:spcPct val="115000"/>
                        </a:lnSpc>
                        <a:spcAft>
                          <a:spcPts val="0"/>
                        </a:spcAft>
                      </a:pPr>
                      <a:r>
                        <a:rPr lang="en-GB" sz="900" dirty="0">
                          <a:solidFill>
                            <a:schemeClr val="tx1"/>
                          </a:solidFill>
                          <a:effectLst/>
                        </a:rPr>
                        <a:t>…makes insufficient effort to proof read for spelling, punctuation and grammar (SPAG)</a:t>
                      </a:r>
                      <a:endParaRPr lang="en-GB" sz="1000" dirty="0">
                        <a:solidFill>
                          <a:schemeClr val="tx1"/>
                        </a:solidFill>
                        <a:effectLst/>
                      </a:endParaRPr>
                    </a:p>
                    <a:p>
                      <a:pPr algn="just">
                        <a:lnSpc>
                          <a:spcPct val="115000"/>
                        </a:lnSpc>
                        <a:spcAft>
                          <a:spcPts val="0"/>
                        </a:spcAft>
                      </a:pPr>
                      <a:r>
                        <a:rPr lang="en-GB" sz="900" dirty="0">
                          <a:solidFill>
                            <a:schemeClr val="tx1"/>
                          </a:solidFill>
                          <a:effectLst/>
                        </a:rPr>
                        <a:t> </a:t>
                      </a:r>
                      <a:endParaRPr lang="en-GB" sz="1000" dirty="0">
                        <a:solidFill>
                          <a:schemeClr val="tx1"/>
                        </a:solidFill>
                        <a:effectLst/>
                      </a:endParaRPr>
                    </a:p>
                    <a:p>
                      <a:pPr algn="just">
                        <a:lnSpc>
                          <a:spcPct val="115000"/>
                        </a:lnSpc>
                        <a:spcAft>
                          <a:spcPts val="0"/>
                        </a:spcAft>
                      </a:pPr>
                      <a:r>
                        <a:rPr lang="en-GB" sz="900" dirty="0">
                          <a:solidFill>
                            <a:schemeClr val="tx1"/>
                          </a:solidFill>
                          <a:effectLst/>
                        </a:rPr>
                        <a:t>…rarely takes pride in their presentation of homework</a:t>
                      </a:r>
                      <a:endParaRPr lang="en-GB" sz="1000" dirty="0">
                        <a:solidFill>
                          <a:schemeClr val="tx1"/>
                        </a:solidFill>
                        <a:effectLst/>
                      </a:endParaRPr>
                    </a:p>
                    <a:p>
                      <a:pPr algn="just">
                        <a:lnSpc>
                          <a:spcPct val="115000"/>
                        </a:lnSpc>
                        <a:spcAft>
                          <a:spcPts val="0"/>
                        </a:spcAft>
                      </a:pPr>
                      <a:r>
                        <a:rPr lang="en-GB" sz="900" dirty="0">
                          <a:solidFill>
                            <a:schemeClr val="tx1"/>
                          </a:solidFill>
                          <a:effectLst/>
                        </a:rPr>
                        <a:t>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900" dirty="0">
                          <a:solidFill>
                            <a:schemeClr val="tx1"/>
                          </a:solidFill>
                          <a:effectLst/>
                        </a:rPr>
                        <a:t>…is often late to lessons and/or often enters the classroom not ready to learn</a:t>
                      </a:r>
                      <a:endParaRPr lang="en-GB" sz="1000" dirty="0">
                        <a:solidFill>
                          <a:schemeClr val="tx1"/>
                        </a:solidFill>
                        <a:effectLst/>
                      </a:endParaRPr>
                    </a:p>
                    <a:p>
                      <a:pPr algn="just">
                        <a:lnSpc>
                          <a:spcPct val="115000"/>
                        </a:lnSpc>
                        <a:spcAft>
                          <a:spcPts val="0"/>
                        </a:spcAft>
                      </a:pPr>
                      <a:r>
                        <a:rPr lang="en-GB" sz="900" dirty="0">
                          <a:solidFill>
                            <a:schemeClr val="tx1"/>
                          </a:solidFill>
                          <a:effectLst/>
                        </a:rPr>
                        <a: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 often lacks the correct equipment </a:t>
                      </a:r>
                      <a:endParaRPr lang="en-GB" sz="1000" dirty="0">
                        <a:solidFill>
                          <a:schemeClr val="tx1"/>
                        </a:solidFill>
                        <a:effectLst/>
                      </a:endParaRPr>
                    </a:p>
                    <a:p>
                      <a:pPr algn="just">
                        <a:lnSpc>
                          <a:spcPct val="115000"/>
                        </a:lnSpc>
                        <a:spcAft>
                          <a:spcPts val="0"/>
                        </a:spcAft>
                      </a:pPr>
                      <a:r>
                        <a:rPr lang="en-US" sz="900" dirty="0">
                          <a:solidFill>
                            <a:schemeClr val="tx1"/>
                          </a:solidFill>
                          <a:effectLst/>
                        </a:rPr>
                        <a:t> </a:t>
                      </a:r>
                      <a:endParaRPr lang="en-GB" sz="1000" dirty="0">
                        <a:solidFill>
                          <a:schemeClr val="tx1"/>
                        </a:solidFill>
                        <a:effectLst/>
                      </a:endParaRPr>
                    </a:p>
                    <a:p>
                      <a:pPr algn="just">
                        <a:lnSpc>
                          <a:spcPct val="115000"/>
                        </a:lnSpc>
                        <a:spcAft>
                          <a:spcPts val="0"/>
                        </a:spcAft>
                      </a:pPr>
                      <a:r>
                        <a:rPr lang="en-GB" sz="900" dirty="0">
                          <a:solidFill>
                            <a:schemeClr val="tx1"/>
                          </a:solidFill>
                          <a:effectLst/>
                        </a:rPr>
                        <a:t>…often misses deadlines and/or is often unprepared for tests and exams</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96696716"/>
                  </a:ext>
                </a:extLst>
              </a:tr>
              <a:tr h="316156">
                <a:tc>
                  <a:txBody>
                    <a:bodyPr/>
                    <a:lstStyle/>
                    <a:p>
                      <a:pPr marL="71755" marR="71755" algn="ctr">
                        <a:lnSpc>
                          <a:spcPct val="115000"/>
                        </a:lnSpc>
                        <a:spcAft>
                          <a:spcPts val="0"/>
                        </a:spcAft>
                      </a:pPr>
                      <a:r>
                        <a:rPr lang="en-GB" sz="1000" dirty="0">
                          <a:solidFill>
                            <a:schemeClr val="tx1"/>
                          </a:solidFill>
                          <a:effectLst/>
                        </a:rPr>
                        <a:t>X</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n-US" sz="900" dirty="0">
                          <a:solidFill>
                            <a:schemeClr val="tx1"/>
                          </a:solidFill>
                          <a:effectLst/>
                        </a:rPr>
                        <a:t>Teacher is unable to comment due to student absence.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900" dirty="0">
                          <a:solidFill>
                            <a:schemeClr val="tx1"/>
                          </a:solidFill>
                          <a:effectLst/>
                        </a:rPr>
                        <a:t>Teacher is unable to comment due to student absence.</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n-US" sz="900" dirty="0">
                          <a:solidFill>
                            <a:schemeClr val="tx1"/>
                          </a:solidFill>
                          <a:effectLst/>
                        </a:rPr>
                        <a:t>Teacher is unable to comment due to student absence.</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25" marR="51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8270785"/>
                  </a:ext>
                </a:extLst>
              </a:tr>
            </a:tbl>
          </a:graphicData>
        </a:graphic>
      </p:graphicFrame>
      <p:sp>
        <p:nvSpPr>
          <p:cNvPr id="3" name="Slide Number Placeholder 2">
            <a:extLst>
              <a:ext uri="{FF2B5EF4-FFF2-40B4-BE49-F238E27FC236}">
                <a16:creationId xmlns:a16="http://schemas.microsoft.com/office/drawing/2014/main" id="{64CA6252-3337-49B0-ABE4-56E92229F417}"/>
              </a:ext>
            </a:extLst>
          </p:cNvPr>
          <p:cNvSpPr>
            <a:spLocks noGrp="1"/>
          </p:cNvSpPr>
          <p:nvPr>
            <p:ph type="sldNum" sz="quarter" idx="12"/>
          </p:nvPr>
        </p:nvSpPr>
        <p:spPr>
          <a:xfrm>
            <a:off x="7078268" y="6445782"/>
            <a:ext cx="2228850" cy="365125"/>
          </a:xfrm>
        </p:spPr>
        <p:txBody>
          <a:bodyPr/>
          <a:lstStyle/>
          <a:p>
            <a:fld id="{F97864F3-E8A6-A34A-9150-9F7F915B1E8D}" type="slidenum">
              <a:rPr lang="en-US" smtClean="0"/>
              <a:t>10</a:t>
            </a:fld>
            <a:endParaRPr lang="en-US" dirty="0"/>
          </a:p>
        </p:txBody>
      </p:sp>
    </p:spTree>
    <p:extLst>
      <p:ext uri="{BB962C8B-B14F-4D97-AF65-F5344CB8AC3E}">
        <p14:creationId xmlns:p14="http://schemas.microsoft.com/office/powerpoint/2010/main" val="398098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Review Point 3 </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Review Point 3</a:t>
            </a:r>
          </a:p>
        </p:txBody>
      </p:sp>
      <p:sp>
        <p:nvSpPr>
          <p:cNvPr id="3" name="TextBox 2">
            <a:extLst>
              <a:ext uri="{FF2B5EF4-FFF2-40B4-BE49-F238E27FC236}">
                <a16:creationId xmlns:a16="http://schemas.microsoft.com/office/drawing/2014/main" id="{C756EC34-BF61-4BEA-991C-FA0B2546A831}"/>
              </a:ext>
            </a:extLst>
          </p:cNvPr>
          <p:cNvSpPr txBox="1"/>
          <p:nvPr/>
        </p:nvSpPr>
        <p:spPr>
          <a:xfrm>
            <a:off x="5740399" y="421766"/>
            <a:ext cx="3607359" cy="6832640"/>
          </a:xfrm>
          <a:prstGeom prst="rect">
            <a:avLst/>
          </a:prstGeom>
          <a:noFill/>
        </p:spPr>
        <p:txBody>
          <a:bodyPr wrap="square" rtlCol="0">
            <a:spAutoFit/>
          </a:bodyPr>
          <a:lstStyle/>
          <a:p>
            <a:pPr algn="ctr"/>
            <a:r>
              <a:rPr lang="en-GB" sz="1600" b="1" dirty="0"/>
              <a:t>Reflections</a:t>
            </a:r>
          </a:p>
          <a:p>
            <a:endParaRPr lang="en-GB" sz="200" dirty="0"/>
          </a:p>
          <a:p>
            <a:r>
              <a:rPr lang="en-GB" sz="1200" b="1" dirty="0"/>
              <a:t>What Went Well </a:t>
            </a:r>
            <a:r>
              <a:rPr lang="en-GB" sz="1200" dirty="0"/>
              <a:t>– what have you made progress in?</a:t>
            </a:r>
          </a:p>
          <a:p>
            <a:pPr>
              <a:lnSpc>
                <a:spcPct val="150000"/>
              </a:lnSpc>
            </a:pPr>
            <a:r>
              <a:rPr lang="en-GB" sz="1200" dirty="0"/>
              <a:t>1. …………………………………………………………………………….</a:t>
            </a:r>
          </a:p>
          <a:p>
            <a:pPr>
              <a:lnSpc>
                <a:spcPct val="150000"/>
              </a:lnSpc>
            </a:pPr>
            <a:r>
              <a:rPr lang="en-GB" sz="1200" dirty="0"/>
              <a:t>………………………………………………………………………………..</a:t>
            </a:r>
          </a:p>
          <a:p>
            <a:pPr>
              <a:lnSpc>
                <a:spcPct val="150000"/>
              </a:lnSpc>
            </a:pPr>
            <a:r>
              <a:rPr lang="en-GB" sz="1200" dirty="0"/>
              <a:t>………………………………………………………………………………..</a:t>
            </a:r>
          </a:p>
          <a:p>
            <a:pPr>
              <a:lnSpc>
                <a:spcPct val="150000"/>
              </a:lnSpc>
            </a:pPr>
            <a:r>
              <a:rPr lang="en-GB" sz="1200" dirty="0"/>
              <a:t>2. …………………………………………………………………………..</a:t>
            </a:r>
          </a:p>
          <a:p>
            <a:pPr>
              <a:lnSpc>
                <a:spcPct val="150000"/>
              </a:lnSpc>
            </a:pPr>
            <a:r>
              <a:rPr lang="en-GB" sz="1200" dirty="0"/>
              <a:t>………………………………………………………………………………..</a:t>
            </a:r>
          </a:p>
          <a:p>
            <a:pPr>
              <a:lnSpc>
                <a:spcPct val="150000"/>
              </a:lnSpc>
            </a:pPr>
            <a:r>
              <a:rPr lang="en-GB" sz="1200" dirty="0"/>
              <a:t>………………………………………………………………………………..</a:t>
            </a:r>
          </a:p>
          <a:p>
            <a:pPr>
              <a:lnSpc>
                <a:spcPct val="150000"/>
              </a:lnSpc>
            </a:pPr>
            <a:r>
              <a:rPr lang="en-GB" sz="1200" dirty="0"/>
              <a:t>3. …………………………………………………………….……………..</a:t>
            </a:r>
          </a:p>
          <a:p>
            <a:pPr>
              <a:lnSpc>
                <a:spcPct val="150000"/>
              </a:lnSpc>
            </a:pPr>
            <a:r>
              <a:rPr lang="en-GB" sz="1200" dirty="0"/>
              <a:t>………………………………………………………………………………..</a:t>
            </a:r>
          </a:p>
          <a:p>
            <a:pPr>
              <a:lnSpc>
                <a:spcPct val="150000"/>
              </a:lnSpc>
            </a:pPr>
            <a:r>
              <a:rPr lang="en-GB" sz="1200" dirty="0"/>
              <a:t>………………………………………………………………………………..</a:t>
            </a:r>
          </a:p>
          <a:p>
            <a:endParaRPr lang="en-GB" sz="600" dirty="0"/>
          </a:p>
          <a:p>
            <a:r>
              <a:rPr lang="en-GB" sz="1200" b="1" dirty="0"/>
              <a:t>Next steps when starting Y11</a:t>
            </a:r>
            <a:r>
              <a:rPr lang="en-GB" sz="1200" dirty="0"/>
              <a:t>:</a:t>
            </a:r>
          </a:p>
          <a:p>
            <a:endParaRPr lang="en-GB" sz="100" dirty="0"/>
          </a:p>
          <a:p>
            <a:r>
              <a:rPr lang="en-GB" sz="1200" dirty="0"/>
              <a:t>My first key area for development is</a:t>
            </a:r>
          </a:p>
          <a:p>
            <a:r>
              <a:rPr lang="en-GB" sz="1200" dirty="0"/>
              <a:t>………………………………………………………………………………..</a:t>
            </a:r>
          </a:p>
          <a:p>
            <a:r>
              <a:rPr lang="en-GB" sz="1200" dirty="0"/>
              <a:t>……………………………………………………………………………..…</a:t>
            </a:r>
          </a:p>
          <a:p>
            <a:endParaRPr lang="en-GB" sz="1200" dirty="0"/>
          </a:p>
          <a:p>
            <a:r>
              <a:rPr lang="en-GB" sz="1200" dirty="0"/>
              <a:t>I will do this by</a:t>
            </a:r>
          </a:p>
          <a:p>
            <a:r>
              <a:rPr lang="en-GB" sz="1200" dirty="0"/>
              <a:t>……………………………………………………………………………..…</a:t>
            </a:r>
          </a:p>
          <a:p>
            <a:r>
              <a:rPr lang="en-GB" sz="1200" dirty="0"/>
              <a:t>…………………………………………………………………………..……</a:t>
            </a:r>
          </a:p>
          <a:p>
            <a:r>
              <a:rPr lang="en-GB" sz="1200" dirty="0"/>
              <a:t>……………………………………………………………………………..…</a:t>
            </a:r>
          </a:p>
          <a:p>
            <a:endParaRPr lang="en-GB" sz="1200" dirty="0"/>
          </a:p>
          <a:p>
            <a:r>
              <a:rPr lang="en-GB" sz="1200" dirty="0"/>
              <a:t>My second key area for development is</a:t>
            </a:r>
          </a:p>
          <a:p>
            <a:r>
              <a:rPr lang="en-GB" sz="1200" dirty="0"/>
              <a:t>…………………………………………………………………………..……</a:t>
            </a:r>
          </a:p>
          <a:p>
            <a:r>
              <a:rPr lang="en-GB" sz="1200" dirty="0"/>
              <a:t>……………………………………………………………………………..…</a:t>
            </a:r>
          </a:p>
          <a:p>
            <a:endParaRPr lang="en-GB" sz="1200" dirty="0"/>
          </a:p>
          <a:p>
            <a:r>
              <a:rPr lang="en-GB" sz="1200" dirty="0"/>
              <a:t>I will do this by</a:t>
            </a:r>
          </a:p>
          <a:p>
            <a:r>
              <a:rPr lang="en-GB" sz="1200" dirty="0"/>
              <a:t>…………………………………………………………………………..……</a:t>
            </a:r>
          </a:p>
          <a:p>
            <a:r>
              <a:rPr lang="en-GB" sz="1200" dirty="0"/>
              <a:t>…………………………………………………………………………..……</a:t>
            </a:r>
          </a:p>
          <a:p>
            <a:r>
              <a:rPr lang="en-GB" sz="1200" dirty="0"/>
              <a:t>…………………………………………………………………………..……</a:t>
            </a:r>
          </a:p>
          <a:p>
            <a:endParaRPr lang="en-GB" sz="1200" dirty="0"/>
          </a:p>
        </p:txBody>
      </p:sp>
      <p:graphicFrame>
        <p:nvGraphicFramePr>
          <p:cNvPr id="11" name="Table 10">
            <a:extLst>
              <a:ext uri="{FF2B5EF4-FFF2-40B4-BE49-F238E27FC236}">
                <a16:creationId xmlns:a16="http://schemas.microsoft.com/office/drawing/2014/main" id="{A1EBE781-09D9-4613-98EA-4544E02F3B76}"/>
              </a:ext>
            </a:extLst>
          </p:cNvPr>
          <p:cNvGraphicFramePr>
            <a:graphicFrameLocks noGrp="1"/>
          </p:cNvGraphicFramePr>
          <p:nvPr/>
        </p:nvGraphicFramePr>
        <p:xfrm>
          <a:off x="101604" y="540101"/>
          <a:ext cx="5545664" cy="6148566"/>
        </p:xfrm>
        <a:graphic>
          <a:graphicData uri="http://schemas.openxmlformats.org/drawingml/2006/table">
            <a:tbl>
              <a:tblPr firstRow="1" bandRow="1">
                <a:tableStyleId>{5C22544A-7EE6-4342-B048-85BDC9FD1C3A}</a:tableStyleId>
              </a:tblPr>
              <a:tblGrid>
                <a:gridCol w="981374">
                  <a:extLst>
                    <a:ext uri="{9D8B030D-6E8A-4147-A177-3AD203B41FA5}">
                      <a16:colId xmlns:a16="http://schemas.microsoft.com/office/drawing/2014/main" val="1823783437"/>
                    </a:ext>
                  </a:extLst>
                </a:gridCol>
                <a:gridCol w="918065">
                  <a:extLst>
                    <a:ext uri="{9D8B030D-6E8A-4147-A177-3AD203B41FA5}">
                      <a16:colId xmlns:a16="http://schemas.microsoft.com/office/drawing/2014/main" val="2022318989"/>
                    </a:ext>
                  </a:extLst>
                </a:gridCol>
                <a:gridCol w="991933">
                  <a:extLst>
                    <a:ext uri="{9D8B030D-6E8A-4147-A177-3AD203B41FA5}">
                      <a16:colId xmlns:a16="http://schemas.microsoft.com/office/drawing/2014/main" val="1179781578"/>
                    </a:ext>
                  </a:extLst>
                </a:gridCol>
                <a:gridCol w="1003291">
                  <a:extLst>
                    <a:ext uri="{9D8B030D-6E8A-4147-A177-3AD203B41FA5}">
                      <a16:colId xmlns:a16="http://schemas.microsoft.com/office/drawing/2014/main" val="3364196507"/>
                    </a:ext>
                  </a:extLst>
                </a:gridCol>
                <a:gridCol w="726723">
                  <a:extLst>
                    <a:ext uri="{9D8B030D-6E8A-4147-A177-3AD203B41FA5}">
                      <a16:colId xmlns:a16="http://schemas.microsoft.com/office/drawing/2014/main" val="4199939558"/>
                    </a:ext>
                  </a:extLst>
                </a:gridCol>
                <a:gridCol w="924278">
                  <a:extLst>
                    <a:ext uri="{9D8B030D-6E8A-4147-A177-3AD203B41FA5}">
                      <a16:colId xmlns:a16="http://schemas.microsoft.com/office/drawing/2014/main" val="3607896772"/>
                    </a:ext>
                  </a:extLst>
                </a:gridCol>
              </a:tblGrid>
              <a:tr h="816950">
                <a:tc>
                  <a:txBody>
                    <a:bodyPr/>
                    <a:lstStyle/>
                    <a:p>
                      <a:pPr algn="ctr"/>
                      <a:r>
                        <a:rPr lang="en-GB" sz="1200" dirty="0">
                          <a:solidFill>
                            <a:schemeClr val="tx1"/>
                          </a:solidFill>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rPr>
                        <a:t>Attitude to Learning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solidFill>
                            <a:schemeClr val="tx1"/>
                          </a:solidFill>
                        </a:rPr>
                        <a:t>Attitude to Homework </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rPr>
                        <a:t>Organisation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rPr>
                        <a:t>Y11 MEG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rPr>
                        <a:t>Predicted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777102"/>
                  </a:ext>
                </a:extLst>
              </a:tr>
              <a:tr h="634716">
                <a:tc>
                  <a:txBody>
                    <a:bodyPr/>
                    <a:lstStyle/>
                    <a:p>
                      <a:pPr algn="ctr"/>
                      <a:r>
                        <a:rPr lang="en-GB" sz="1200" dirty="0">
                          <a:solidFill>
                            <a:schemeClr val="tx1"/>
                          </a:solidFill>
                        </a:rPr>
                        <a:t>English language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4492139"/>
                  </a:ext>
                </a:extLst>
              </a:tr>
              <a:tr h="634716">
                <a:tc>
                  <a:txBody>
                    <a:bodyPr/>
                    <a:lstStyle/>
                    <a:p>
                      <a:pPr algn="ctr"/>
                      <a:r>
                        <a:rPr lang="en-GB" sz="1200" dirty="0">
                          <a:solidFill>
                            <a:schemeClr val="tx1"/>
                          </a:solidFill>
                        </a:rPr>
                        <a:t>English literature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740290"/>
                  </a:ext>
                </a:extLst>
              </a:tr>
              <a:tr h="507773">
                <a:tc>
                  <a:txBody>
                    <a:bodyPr/>
                    <a:lstStyle/>
                    <a:p>
                      <a:pPr algn="ctr"/>
                      <a:r>
                        <a:rPr lang="en-GB" sz="1200" dirty="0">
                          <a:solidFill>
                            <a:schemeClr val="tx1"/>
                          </a:solidFill>
                        </a:rPr>
                        <a:t>Maths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7301375"/>
                  </a:ext>
                </a:extLst>
              </a:tr>
              <a:tr h="50777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811398"/>
                  </a:ext>
                </a:extLst>
              </a:tr>
              <a:tr h="50777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679627"/>
                  </a:ext>
                </a:extLst>
              </a:tr>
              <a:tr h="50777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036483"/>
                  </a:ext>
                </a:extLst>
              </a:tr>
              <a:tr h="507773">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6108560"/>
                  </a:ext>
                </a:extLst>
              </a:tr>
              <a:tr h="50777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770955"/>
                  </a:ext>
                </a:extLst>
              </a:tr>
              <a:tr h="507773">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2721908"/>
                  </a:ext>
                </a:extLst>
              </a:tr>
              <a:tr h="50777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2001268"/>
                  </a:ext>
                </a:extLst>
              </a:tr>
            </a:tbl>
          </a:graphicData>
        </a:graphic>
      </p:graphicFrame>
      <p:sp>
        <p:nvSpPr>
          <p:cNvPr id="6" name="Slide Number Placeholder 5">
            <a:extLst>
              <a:ext uri="{FF2B5EF4-FFF2-40B4-BE49-F238E27FC236}">
                <a16:creationId xmlns:a16="http://schemas.microsoft.com/office/drawing/2014/main" id="{979F4CF5-B9C6-4FAA-AA6B-8508497AEE08}"/>
              </a:ext>
            </a:extLst>
          </p:cNvPr>
          <p:cNvSpPr>
            <a:spLocks noGrp="1"/>
          </p:cNvSpPr>
          <p:nvPr>
            <p:ph type="sldNum" sz="quarter" idx="12"/>
          </p:nvPr>
        </p:nvSpPr>
        <p:spPr>
          <a:xfrm>
            <a:off x="7118908" y="6492389"/>
            <a:ext cx="2228850" cy="365125"/>
          </a:xfrm>
        </p:spPr>
        <p:txBody>
          <a:bodyPr/>
          <a:lstStyle/>
          <a:p>
            <a:fld id="{F97864F3-E8A6-A34A-9150-9F7F915B1E8D}" type="slidenum">
              <a:rPr lang="en-US" smtClean="0"/>
              <a:t>11</a:t>
            </a:fld>
            <a:endParaRPr lang="en-US" dirty="0"/>
          </a:p>
        </p:txBody>
      </p:sp>
    </p:spTree>
    <p:extLst>
      <p:ext uri="{BB962C8B-B14F-4D97-AF65-F5344CB8AC3E}">
        <p14:creationId xmlns:p14="http://schemas.microsoft.com/office/powerpoint/2010/main" val="396253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Work Experience</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Work Experience</a:t>
            </a:r>
          </a:p>
        </p:txBody>
      </p:sp>
      <p:pic>
        <p:nvPicPr>
          <p:cNvPr id="7" name="Picture 6">
            <a:extLst>
              <a:ext uri="{FF2B5EF4-FFF2-40B4-BE49-F238E27FC236}">
                <a16:creationId xmlns:a16="http://schemas.microsoft.com/office/drawing/2014/main" id="{E7381F13-BEEE-4626-8A7F-4A7C801C593E}"/>
              </a:ext>
            </a:extLst>
          </p:cNvPr>
          <p:cNvPicPr>
            <a:picLocks noChangeAspect="1"/>
          </p:cNvPicPr>
          <p:nvPr/>
        </p:nvPicPr>
        <p:blipFill>
          <a:blip r:embed="rId3"/>
          <a:stretch>
            <a:fillRect/>
          </a:stretch>
        </p:blipFill>
        <p:spPr>
          <a:xfrm rot="16200000">
            <a:off x="1987389" y="-894758"/>
            <a:ext cx="5544362" cy="9004416"/>
          </a:xfrm>
          <a:prstGeom prst="rect">
            <a:avLst/>
          </a:prstGeom>
          <a:ln w="6350">
            <a:solidFill>
              <a:schemeClr val="tx1"/>
            </a:solidFill>
          </a:ln>
        </p:spPr>
      </p:pic>
      <p:cxnSp>
        <p:nvCxnSpPr>
          <p:cNvPr id="10" name="Straight Connector 9">
            <a:extLst>
              <a:ext uri="{FF2B5EF4-FFF2-40B4-BE49-F238E27FC236}">
                <a16:creationId xmlns:a16="http://schemas.microsoft.com/office/drawing/2014/main" id="{3C33F62A-E843-43D2-8160-C9765AC8D413}"/>
              </a:ext>
            </a:extLst>
          </p:cNvPr>
          <p:cNvCxnSpPr/>
          <p:nvPr/>
        </p:nvCxnSpPr>
        <p:spPr>
          <a:xfrm flipV="1">
            <a:off x="1802423" y="835268"/>
            <a:ext cx="0" cy="55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0281CF-F3F1-4490-9274-EB753B62BC9B}"/>
              </a:ext>
            </a:extLst>
          </p:cNvPr>
          <p:cNvCxnSpPr/>
          <p:nvPr/>
        </p:nvCxnSpPr>
        <p:spPr>
          <a:xfrm flipV="1">
            <a:off x="4328746" y="835268"/>
            <a:ext cx="0" cy="55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BBB576-AC5B-4958-A8FE-7EC8CD02E2A0}"/>
              </a:ext>
            </a:extLst>
          </p:cNvPr>
          <p:cNvCxnSpPr/>
          <p:nvPr/>
        </p:nvCxnSpPr>
        <p:spPr>
          <a:xfrm flipV="1">
            <a:off x="7054361" y="835268"/>
            <a:ext cx="0" cy="55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D157C0-E40A-4F18-AEE8-4523768E51AC}"/>
              </a:ext>
            </a:extLst>
          </p:cNvPr>
          <p:cNvCxnSpPr/>
          <p:nvPr/>
        </p:nvCxnSpPr>
        <p:spPr>
          <a:xfrm flipV="1">
            <a:off x="7608276" y="835268"/>
            <a:ext cx="0" cy="55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C3475EB-56B6-463D-B652-E59FE5AA1D1A}"/>
              </a:ext>
            </a:extLst>
          </p:cNvPr>
          <p:cNvSpPr>
            <a:spLocks noGrp="1"/>
          </p:cNvSpPr>
          <p:nvPr>
            <p:ph type="sldNum" sz="quarter" idx="12"/>
          </p:nvPr>
        </p:nvSpPr>
        <p:spPr/>
        <p:txBody>
          <a:bodyPr/>
          <a:lstStyle/>
          <a:p>
            <a:fld id="{F97864F3-E8A6-A34A-9150-9F7F915B1E8D}" type="slidenum">
              <a:rPr lang="en-US" smtClean="0"/>
              <a:t>12</a:t>
            </a:fld>
            <a:endParaRPr lang="en-US"/>
          </a:p>
        </p:txBody>
      </p:sp>
    </p:spTree>
    <p:extLst>
      <p:ext uri="{BB962C8B-B14F-4D97-AF65-F5344CB8AC3E}">
        <p14:creationId xmlns:p14="http://schemas.microsoft.com/office/powerpoint/2010/main" val="354571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Work Experience</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Work Experience</a:t>
            </a:r>
          </a:p>
        </p:txBody>
      </p:sp>
      <p:sp>
        <p:nvSpPr>
          <p:cNvPr id="3" name="Slide Number Placeholder 2">
            <a:extLst>
              <a:ext uri="{FF2B5EF4-FFF2-40B4-BE49-F238E27FC236}">
                <a16:creationId xmlns:a16="http://schemas.microsoft.com/office/drawing/2014/main" id="{AC3475EB-56B6-463D-B652-E59FE5AA1D1A}"/>
              </a:ext>
            </a:extLst>
          </p:cNvPr>
          <p:cNvSpPr>
            <a:spLocks noGrp="1"/>
          </p:cNvSpPr>
          <p:nvPr>
            <p:ph type="sldNum" sz="quarter" idx="12"/>
          </p:nvPr>
        </p:nvSpPr>
        <p:spPr>
          <a:xfrm>
            <a:off x="6996113" y="6269298"/>
            <a:ext cx="2228850" cy="365125"/>
          </a:xfrm>
        </p:spPr>
        <p:txBody>
          <a:bodyPr/>
          <a:lstStyle/>
          <a:p>
            <a:fld id="{F97864F3-E8A6-A34A-9150-9F7F915B1E8D}" type="slidenum">
              <a:rPr lang="en-US" smtClean="0"/>
              <a:t>13</a:t>
            </a:fld>
            <a:endParaRPr lang="en-US"/>
          </a:p>
        </p:txBody>
      </p:sp>
      <p:pic>
        <p:nvPicPr>
          <p:cNvPr id="6" name="Picture 5">
            <a:extLst>
              <a:ext uri="{FF2B5EF4-FFF2-40B4-BE49-F238E27FC236}">
                <a16:creationId xmlns:a16="http://schemas.microsoft.com/office/drawing/2014/main" id="{E756CF5C-C0E8-4185-AE57-8E8A1D1E3BFC}"/>
              </a:ext>
            </a:extLst>
          </p:cNvPr>
          <p:cNvPicPr>
            <a:picLocks noChangeAspect="1"/>
          </p:cNvPicPr>
          <p:nvPr/>
        </p:nvPicPr>
        <p:blipFill rotWithShape="1">
          <a:blip r:embed="rId3"/>
          <a:srcRect l="54248" t="19430" r="4000" b="9708"/>
          <a:stretch/>
        </p:blipFill>
        <p:spPr>
          <a:xfrm>
            <a:off x="307775" y="699300"/>
            <a:ext cx="4376767" cy="2441462"/>
          </a:xfrm>
          <a:prstGeom prst="rect">
            <a:avLst/>
          </a:prstGeom>
        </p:spPr>
      </p:pic>
      <p:pic>
        <p:nvPicPr>
          <p:cNvPr id="8" name="Picture 7">
            <a:extLst>
              <a:ext uri="{FF2B5EF4-FFF2-40B4-BE49-F238E27FC236}">
                <a16:creationId xmlns:a16="http://schemas.microsoft.com/office/drawing/2014/main" id="{A723F186-349D-4F5C-AA35-F57931B7B15F}"/>
              </a:ext>
            </a:extLst>
          </p:cNvPr>
          <p:cNvPicPr>
            <a:picLocks noChangeAspect="1"/>
          </p:cNvPicPr>
          <p:nvPr/>
        </p:nvPicPr>
        <p:blipFill rotWithShape="1">
          <a:blip r:embed="rId4"/>
          <a:srcRect l="55385" t="19430" r="5388" b="11437"/>
          <a:stretch/>
        </p:blipFill>
        <p:spPr>
          <a:xfrm>
            <a:off x="307775" y="3424996"/>
            <a:ext cx="4376767" cy="2535222"/>
          </a:xfrm>
          <a:prstGeom prst="rect">
            <a:avLst/>
          </a:prstGeom>
        </p:spPr>
      </p:pic>
      <p:pic>
        <p:nvPicPr>
          <p:cNvPr id="9" name="Picture 8">
            <a:extLst>
              <a:ext uri="{FF2B5EF4-FFF2-40B4-BE49-F238E27FC236}">
                <a16:creationId xmlns:a16="http://schemas.microsoft.com/office/drawing/2014/main" id="{25989948-E0FE-41E9-BF84-D84D093A1EDC}"/>
              </a:ext>
            </a:extLst>
          </p:cNvPr>
          <p:cNvPicPr>
            <a:picLocks noChangeAspect="1"/>
          </p:cNvPicPr>
          <p:nvPr/>
        </p:nvPicPr>
        <p:blipFill rotWithShape="1">
          <a:blip r:embed="rId5"/>
          <a:srcRect l="54248" t="18565" r="4284" b="11437"/>
          <a:stretch/>
        </p:blipFill>
        <p:spPr>
          <a:xfrm>
            <a:off x="4831780" y="699300"/>
            <a:ext cx="4400657" cy="2441462"/>
          </a:xfrm>
          <a:prstGeom prst="rect">
            <a:avLst/>
          </a:prstGeom>
        </p:spPr>
      </p:pic>
      <p:pic>
        <p:nvPicPr>
          <p:cNvPr id="11" name="Picture 10">
            <a:extLst>
              <a:ext uri="{FF2B5EF4-FFF2-40B4-BE49-F238E27FC236}">
                <a16:creationId xmlns:a16="http://schemas.microsoft.com/office/drawing/2014/main" id="{1CB166BD-A8E8-4E33-9CBC-667FCAE11DD8}"/>
              </a:ext>
            </a:extLst>
          </p:cNvPr>
          <p:cNvPicPr>
            <a:picLocks noChangeAspect="1"/>
          </p:cNvPicPr>
          <p:nvPr/>
        </p:nvPicPr>
        <p:blipFill rotWithShape="1">
          <a:blip r:embed="rId6"/>
          <a:srcRect l="54248" t="18134" r="5078" b="10572"/>
          <a:stretch/>
        </p:blipFill>
        <p:spPr>
          <a:xfrm>
            <a:off x="4850226" y="3424996"/>
            <a:ext cx="4400657" cy="2535222"/>
          </a:xfrm>
          <a:prstGeom prst="rect">
            <a:avLst/>
          </a:prstGeom>
        </p:spPr>
      </p:pic>
    </p:spTree>
    <p:extLst>
      <p:ext uri="{BB962C8B-B14F-4D97-AF65-F5344CB8AC3E}">
        <p14:creationId xmlns:p14="http://schemas.microsoft.com/office/powerpoint/2010/main" val="394613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7475E2-68D8-4D33-A63B-744744B946B6}"/>
              </a:ext>
            </a:extLst>
          </p:cNvPr>
          <p:cNvGrpSpPr/>
          <p:nvPr/>
        </p:nvGrpSpPr>
        <p:grpSpPr>
          <a:xfrm rot="16200000">
            <a:off x="1088266" y="-335891"/>
            <a:ext cx="6943159" cy="8044964"/>
            <a:chOff x="2303115" y="0"/>
            <a:chExt cx="5299770" cy="6858000"/>
          </a:xfrm>
        </p:grpSpPr>
        <p:pic>
          <p:nvPicPr>
            <p:cNvPr id="6" name="Picture 5">
              <a:extLst>
                <a:ext uri="{FF2B5EF4-FFF2-40B4-BE49-F238E27FC236}">
                  <a16:creationId xmlns:a16="http://schemas.microsoft.com/office/drawing/2014/main" id="{0F289A75-F594-4AB2-8D1E-252E56DDF4E6}"/>
                </a:ext>
              </a:extLst>
            </p:cNvPr>
            <p:cNvPicPr>
              <a:picLocks noChangeAspect="1"/>
            </p:cNvPicPr>
            <p:nvPr/>
          </p:nvPicPr>
          <p:blipFill>
            <a:blip r:embed="rId2"/>
            <a:stretch>
              <a:fillRect/>
            </a:stretch>
          </p:blipFill>
          <p:spPr>
            <a:xfrm>
              <a:off x="2303115" y="0"/>
              <a:ext cx="5299770" cy="6858000"/>
            </a:xfrm>
            <a:prstGeom prst="rect">
              <a:avLst/>
            </a:prstGeom>
          </p:spPr>
        </p:pic>
        <p:sp>
          <p:nvSpPr>
            <p:cNvPr id="7" name="Rectangle 6">
              <a:extLst>
                <a:ext uri="{FF2B5EF4-FFF2-40B4-BE49-F238E27FC236}">
                  <a16:creationId xmlns:a16="http://schemas.microsoft.com/office/drawing/2014/main" id="{B4ED5D1F-1D62-4A6D-B8A1-3FB58913BD37}"/>
                </a:ext>
              </a:extLst>
            </p:cNvPr>
            <p:cNvSpPr/>
            <p:nvPr/>
          </p:nvSpPr>
          <p:spPr>
            <a:xfrm>
              <a:off x="3710354" y="1090246"/>
              <a:ext cx="2470638" cy="25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FA91132D-57B4-744A-8127-94E9E3629863}"/>
              </a:ext>
            </a:extLst>
          </p:cNvPr>
          <p:cNvSpPr txBox="1"/>
          <p:nvPr/>
        </p:nvSpPr>
        <p:spPr>
          <a:xfrm rot="16200000">
            <a:off x="6531391" y="3483390"/>
            <a:ext cx="6302943" cy="446276"/>
          </a:xfrm>
          <a:prstGeom prst="rect">
            <a:avLst/>
          </a:prstGeom>
          <a:solidFill>
            <a:srgbClr val="FF0000"/>
          </a:solidFill>
        </p:spPr>
        <p:txBody>
          <a:bodyPr wrap="square" rtlCol="0">
            <a:spAutoFit/>
          </a:bodyPr>
          <a:lstStyle/>
          <a:p>
            <a:r>
              <a:rPr lang="en-US" sz="2300" b="1" dirty="0">
                <a:solidFill>
                  <a:schemeClr val="bg1"/>
                </a:solidFill>
              </a:rPr>
              <a:t>Reading Challenge</a:t>
            </a:r>
            <a:endParaRPr lang="en-US" sz="2300"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3"/>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Reading Challenge </a:t>
            </a:r>
          </a:p>
        </p:txBody>
      </p:sp>
      <p:sp>
        <p:nvSpPr>
          <p:cNvPr id="3" name="Slide Number Placeholder 2">
            <a:extLst>
              <a:ext uri="{FF2B5EF4-FFF2-40B4-BE49-F238E27FC236}">
                <a16:creationId xmlns:a16="http://schemas.microsoft.com/office/drawing/2014/main" id="{A049F498-24A2-4145-AD4A-73E7B8FF0B60}"/>
              </a:ext>
            </a:extLst>
          </p:cNvPr>
          <p:cNvSpPr>
            <a:spLocks noGrp="1"/>
          </p:cNvSpPr>
          <p:nvPr>
            <p:ph type="sldNum" sz="quarter" idx="12"/>
          </p:nvPr>
        </p:nvSpPr>
        <p:spPr/>
        <p:txBody>
          <a:bodyPr/>
          <a:lstStyle/>
          <a:p>
            <a:fld id="{F97864F3-E8A6-A34A-9150-9F7F915B1E8D}" type="slidenum">
              <a:rPr lang="en-US" smtClean="0"/>
              <a:t>14</a:t>
            </a:fld>
            <a:endParaRPr lang="en-US"/>
          </a:p>
        </p:txBody>
      </p:sp>
    </p:spTree>
    <p:extLst>
      <p:ext uri="{BB962C8B-B14F-4D97-AF65-F5344CB8AC3E}">
        <p14:creationId xmlns:p14="http://schemas.microsoft.com/office/powerpoint/2010/main" val="56936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Planner – Term 6 </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Planner -  Term 6  </a:t>
            </a:r>
          </a:p>
        </p:txBody>
      </p:sp>
      <p:graphicFrame>
        <p:nvGraphicFramePr>
          <p:cNvPr id="3" name="Table 2">
            <a:extLst>
              <a:ext uri="{FF2B5EF4-FFF2-40B4-BE49-F238E27FC236}">
                <a16:creationId xmlns:a16="http://schemas.microsoft.com/office/drawing/2014/main" id="{17B0EFCE-27D5-4EA3-B465-B0433A51870C}"/>
              </a:ext>
            </a:extLst>
          </p:cNvPr>
          <p:cNvGraphicFramePr>
            <a:graphicFrameLocks noGrp="1"/>
          </p:cNvGraphicFramePr>
          <p:nvPr>
            <p:extLst>
              <p:ext uri="{D42A27DB-BD31-4B8C-83A1-F6EECF244321}">
                <p14:modId xmlns:p14="http://schemas.microsoft.com/office/powerpoint/2010/main" val="360978347"/>
              </p:ext>
            </p:extLst>
          </p:nvPr>
        </p:nvGraphicFramePr>
        <p:xfrm>
          <a:off x="152400" y="540100"/>
          <a:ext cx="4547936" cy="6218050"/>
        </p:xfrm>
        <a:graphic>
          <a:graphicData uri="http://schemas.openxmlformats.org/drawingml/2006/table">
            <a:tbl>
              <a:tblPr firstRow="1" bandRow="1">
                <a:tableStyleId>{5C22544A-7EE6-4342-B048-85BDC9FD1C3A}</a:tableStyleId>
              </a:tblPr>
              <a:tblGrid>
                <a:gridCol w="1287831">
                  <a:extLst>
                    <a:ext uri="{9D8B030D-6E8A-4147-A177-3AD203B41FA5}">
                      <a16:colId xmlns:a16="http://schemas.microsoft.com/office/drawing/2014/main" val="1170005287"/>
                    </a:ext>
                  </a:extLst>
                </a:gridCol>
                <a:gridCol w="3260105">
                  <a:extLst>
                    <a:ext uri="{9D8B030D-6E8A-4147-A177-3AD203B41FA5}">
                      <a16:colId xmlns:a16="http://schemas.microsoft.com/office/drawing/2014/main" val="2389219379"/>
                    </a:ext>
                  </a:extLst>
                </a:gridCol>
              </a:tblGrid>
              <a:tr h="509946">
                <a:tc>
                  <a:txBody>
                    <a:bodyPr/>
                    <a:lstStyle/>
                    <a:p>
                      <a:pPr algn="ctr"/>
                      <a:r>
                        <a:rPr lang="en-GB" dirty="0">
                          <a:solidFill>
                            <a:schemeClr val="tx1"/>
                          </a:solidFill>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67992286"/>
                  </a:ext>
                </a:extLst>
              </a:tr>
              <a:tr h="532723">
                <a:tc>
                  <a:txBody>
                    <a:bodyPr/>
                    <a:lstStyle/>
                    <a:p>
                      <a:pPr algn="ctr"/>
                      <a:r>
                        <a:rPr lang="en-GB" sz="1400" dirty="0">
                          <a:solidFill>
                            <a:schemeClr val="tx1"/>
                          </a:solidFill>
                        </a:rPr>
                        <a:t>Monday 2</a:t>
                      </a:r>
                      <a:r>
                        <a:rPr lang="en-GB" sz="1400" baseline="30000" dirty="0">
                          <a:solidFill>
                            <a:schemeClr val="tx1"/>
                          </a:solidFill>
                        </a:rPr>
                        <a:t>nd</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8976887"/>
                  </a:ext>
                </a:extLst>
              </a:tr>
              <a:tr h="532723">
                <a:tc>
                  <a:txBody>
                    <a:bodyPr/>
                    <a:lstStyle/>
                    <a:p>
                      <a:pPr algn="ctr"/>
                      <a:r>
                        <a:rPr lang="en-GB" sz="1400" dirty="0">
                          <a:solidFill>
                            <a:schemeClr val="tx1"/>
                          </a:solidFill>
                        </a:rPr>
                        <a:t>Tuesday 3</a:t>
                      </a:r>
                      <a:r>
                        <a:rPr lang="en-GB" sz="1400" baseline="30000" dirty="0">
                          <a:solidFill>
                            <a:schemeClr val="tx1"/>
                          </a:solidFill>
                        </a:rPr>
                        <a:t>rd</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404366"/>
                  </a:ext>
                </a:extLst>
              </a:tr>
              <a:tr h="532723">
                <a:tc>
                  <a:txBody>
                    <a:bodyPr/>
                    <a:lstStyle/>
                    <a:p>
                      <a:pPr algn="ctr"/>
                      <a:r>
                        <a:rPr lang="en-GB" sz="1400" dirty="0">
                          <a:solidFill>
                            <a:schemeClr val="tx1"/>
                          </a:solidFill>
                        </a:rPr>
                        <a:t>Wednesday 4</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453282"/>
                  </a:ext>
                </a:extLst>
              </a:tr>
              <a:tr h="532723">
                <a:tc>
                  <a:txBody>
                    <a:bodyPr/>
                    <a:lstStyle/>
                    <a:p>
                      <a:pPr algn="ctr"/>
                      <a:r>
                        <a:rPr lang="en-GB" sz="1400" dirty="0">
                          <a:solidFill>
                            <a:schemeClr val="tx1"/>
                          </a:solidFill>
                        </a:rPr>
                        <a:t>Thursday 5</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050897"/>
                  </a:ext>
                </a:extLst>
              </a:tr>
              <a:tr h="532723">
                <a:tc>
                  <a:txBody>
                    <a:bodyPr/>
                    <a:lstStyle/>
                    <a:p>
                      <a:pPr algn="ctr"/>
                      <a:r>
                        <a:rPr lang="en-GB" sz="1400" dirty="0">
                          <a:solidFill>
                            <a:schemeClr val="tx1"/>
                          </a:solidFill>
                        </a:rPr>
                        <a:t>Friday 6</a:t>
                      </a:r>
                      <a:r>
                        <a:rPr lang="en-GB" sz="1400" baseline="30000" dirty="0">
                          <a:solidFill>
                            <a:schemeClr val="tx1"/>
                          </a:solidFill>
                        </a:rPr>
                        <a:t>th</a:t>
                      </a:r>
                      <a:r>
                        <a:rPr lang="en-GB" sz="1400" dirty="0">
                          <a:solidFill>
                            <a:schemeClr val="tx1"/>
                          </a:solidFill>
                        </a:rPr>
                        <a:t> </a:t>
                      </a:r>
                    </a:p>
                    <a:p>
                      <a:pPr algn="ctr"/>
                      <a:r>
                        <a:rPr lang="en-GB" sz="1400" dirty="0">
                          <a:solidFill>
                            <a:schemeClr val="tx1"/>
                          </a:solidFill>
                        </a:rPr>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2889451"/>
                  </a:ext>
                </a:extLst>
              </a:tr>
              <a:tr h="416400">
                <a:tc>
                  <a:txBody>
                    <a:bodyPr/>
                    <a:lstStyle/>
                    <a:p>
                      <a:pPr algn="ctr"/>
                      <a:r>
                        <a:rPr lang="en-GB" b="1" dirty="0">
                          <a:solidFill>
                            <a:schemeClr val="tx1"/>
                          </a:solidFill>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1894242"/>
                  </a:ext>
                </a:extLst>
              </a:tr>
              <a:tr h="532723">
                <a:tc>
                  <a:txBody>
                    <a:bodyPr/>
                    <a:lstStyle/>
                    <a:p>
                      <a:pPr algn="ctr"/>
                      <a:r>
                        <a:rPr lang="en-GB" sz="1400" dirty="0">
                          <a:solidFill>
                            <a:schemeClr val="tx1"/>
                          </a:solidFill>
                        </a:rPr>
                        <a:t>Monday 9</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dirty="0">
                          <a:solidFill>
                            <a:schemeClr val="tx1"/>
                          </a:solidFill>
                        </a:rPr>
                        <a:t>RP3 publish</a:t>
                      </a:r>
                    </a:p>
                    <a:p>
                      <a:pPr algn="l"/>
                      <a:r>
                        <a:rPr lang="en-GB" sz="1100" dirty="0">
                          <a:solidFill>
                            <a:schemeClr val="tx1"/>
                          </a:solidFill>
                        </a:rPr>
                        <a:t>French speaking exams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1329903"/>
                  </a:ext>
                </a:extLst>
              </a:tr>
              <a:tr h="531907">
                <a:tc>
                  <a:txBody>
                    <a:bodyPr/>
                    <a:lstStyle/>
                    <a:p>
                      <a:pPr algn="ctr"/>
                      <a:r>
                        <a:rPr lang="en-GB" sz="1400" dirty="0">
                          <a:solidFill>
                            <a:schemeClr val="tx1"/>
                          </a:solidFill>
                        </a:rPr>
                        <a:t>Tuesday 10</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026414"/>
                  </a:ext>
                </a:extLst>
              </a:tr>
              <a:tr h="508312">
                <a:tc>
                  <a:txBody>
                    <a:bodyPr/>
                    <a:lstStyle/>
                    <a:p>
                      <a:pPr algn="ctr"/>
                      <a:r>
                        <a:rPr lang="en-GB" sz="1300" dirty="0">
                          <a:solidFill>
                            <a:schemeClr val="tx1"/>
                          </a:solidFill>
                        </a:rPr>
                        <a:t>Wednesday 11</a:t>
                      </a:r>
                      <a:r>
                        <a:rPr lang="en-GB" sz="1300" baseline="30000" dirty="0">
                          <a:solidFill>
                            <a:schemeClr val="tx1"/>
                          </a:solidFill>
                        </a:rPr>
                        <a:t>th</a:t>
                      </a:r>
                      <a:r>
                        <a:rPr lang="en-GB" sz="1300" dirty="0">
                          <a:solidFill>
                            <a:schemeClr val="tx1"/>
                          </a:solidFill>
                        </a:rPr>
                        <a:t> June</a:t>
                      </a:r>
                      <a:endParaRPr lang="en-GB" sz="14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French speaking exams</a:t>
                      </a:r>
                    </a:p>
                    <a:p>
                      <a:pPr algn="l"/>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536572"/>
                  </a:ext>
                </a:extLst>
              </a:tr>
              <a:tr h="521608">
                <a:tc>
                  <a:txBody>
                    <a:bodyPr/>
                    <a:lstStyle/>
                    <a:p>
                      <a:pPr algn="ctr"/>
                      <a:r>
                        <a:rPr lang="en-GB" sz="1400" dirty="0">
                          <a:solidFill>
                            <a:schemeClr val="tx1"/>
                          </a:solidFill>
                        </a:rPr>
                        <a:t>Thursday 12</a:t>
                      </a:r>
                      <a:r>
                        <a:rPr lang="en-GB" sz="1400" baseline="30000" dirty="0">
                          <a:solidFill>
                            <a:schemeClr val="tx1"/>
                          </a:solidFill>
                        </a:rPr>
                        <a:t>th</a:t>
                      </a:r>
                      <a:r>
                        <a:rPr lang="en-GB" sz="1400" dirty="0">
                          <a:solidFill>
                            <a:schemeClr val="tx1"/>
                          </a:solidFill>
                        </a:rPr>
                        <a:t> June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French speaking exams</a:t>
                      </a:r>
                    </a:p>
                    <a:p>
                      <a:pPr algn="l"/>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499209"/>
                  </a:ext>
                </a:extLst>
              </a:tr>
              <a:tr h="533539">
                <a:tc>
                  <a:txBody>
                    <a:bodyPr/>
                    <a:lstStyle/>
                    <a:p>
                      <a:pPr algn="ctr"/>
                      <a:r>
                        <a:rPr lang="en-GB" sz="1400" dirty="0">
                          <a:solidFill>
                            <a:schemeClr val="tx1"/>
                          </a:solidFill>
                        </a:rPr>
                        <a:t>Friday 13</a:t>
                      </a:r>
                      <a:r>
                        <a:rPr lang="en-GB" sz="1400" baseline="30000" dirty="0">
                          <a:solidFill>
                            <a:schemeClr val="tx1"/>
                          </a:solidFill>
                        </a:rPr>
                        <a:t>th</a:t>
                      </a:r>
                      <a:r>
                        <a:rPr lang="en-GB" sz="1400" dirty="0">
                          <a:solidFill>
                            <a:schemeClr val="tx1"/>
                          </a:solidFill>
                        </a:rPr>
                        <a:t> June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691407"/>
                  </a:ext>
                </a:extLst>
              </a:tr>
            </a:tbl>
          </a:graphicData>
        </a:graphic>
      </p:graphicFrame>
      <p:graphicFrame>
        <p:nvGraphicFramePr>
          <p:cNvPr id="7" name="Table 6">
            <a:extLst>
              <a:ext uri="{FF2B5EF4-FFF2-40B4-BE49-F238E27FC236}">
                <a16:creationId xmlns:a16="http://schemas.microsoft.com/office/drawing/2014/main" id="{C047C4BF-8FD8-4012-9ACA-342902BC48D4}"/>
              </a:ext>
            </a:extLst>
          </p:cNvPr>
          <p:cNvGraphicFramePr>
            <a:graphicFrameLocks noGrp="1"/>
          </p:cNvGraphicFramePr>
          <p:nvPr>
            <p:extLst>
              <p:ext uri="{D42A27DB-BD31-4B8C-83A1-F6EECF244321}">
                <p14:modId xmlns:p14="http://schemas.microsoft.com/office/powerpoint/2010/main" val="755830427"/>
              </p:ext>
            </p:extLst>
          </p:nvPr>
        </p:nvGraphicFramePr>
        <p:xfrm>
          <a:off x="4758735" y="540100"/>
          <a:ext cx="4555067" cy="6202152"/>
        </p:xfrm>
        <a:graphic>
          <a:graphicData uri="http://schemas.openxmlformats.org/drawingml/2006/table">
            <a:tbl>
              <a:tblPr firstRow="1" bandRow="1">
                <a:tableStyleId>{5C22544A-7EE6-4342-B048-85BDC9FD1C3A}</a:tableStyleId>
              </a:tblPr>
              <a:tblGrid>
                <a:gridCol w="1395426">
                  <a:extLst>
                    <a:ext uri="{9D8B030D-6E8A-4147-A177-3AD203B41FA5}">
                      <a16:colId xmlns:a16="http://schemas.microsoft.com/office/drawing/2014/main" val="1170005287"/>
                    </a:ext>
                  </a:extLst>
                </a:gridCol>
                <a:gridCol w="3159641">
                  <a:extLst>
                    <a:ext uri="{9D8B030D-6E8A-4147-A177-3AD203B41FA5}">
                      <a16:colId xmlns:a16="http://schemas.microsoft.com/office/drawing/2014/main" val="2389219379"/>
                    </a:ext>
                  </a:extLst>
                </a:gridCol>
              </a:tblGrid>
              <a:tr h="506865">
                <a:tc>
                  <a:txBody>
                    <a:bodyPr/>
                    <a:lstStyle/>
                    <a:p>
                      <a:pPr algn="ctr"/>
                      <a:r>
                        <a:rPr lang="en-GB" dirty="0">
                          <a:solidFill>
                            <a:schemeClr val="tx1"/>
                          </a:solidFill>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67992286"/>
                  </a:ext>
                </a:extLst>
              </a:tr>
              <a:tr h="529502">
                <a:tc>
                  <a:txBody>
                    <a:bodyPr/>
                    <a:lstStyle/>
                    <a:p>
                      <a:pPr algn="ctr"/>
                      <a:r>
                        <a:rPr lang="en-GB" sz="1400" dirty="0">
                          <a:solidFill>
                            <a:schemeClr val="tx1"/>
                          </a:solidFill>
                        </a:rPr>
                        <a:t>Monday 16</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8976887"/>
                  </a:ext>
                </a:extLst>
              </a:tr>
              <a:tr h="529502">
                <a:tc>
                  <a:txBody>
                    <a:bodyPr/>
                    <a:lstStyle/>
                    <a:p>
                      <a:pPr algn="ctr"/>
                      <a:r>
                        <a:rPr lang="en-GB" sz="1400" dirty="0">
                          <a:solidFill>
                            <a:schemeClr val="tx1"/>
                          </a:solidFill>
                        </a:rPr>
                        <a:t>Tuesday 17</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404366"/>
                  </a:ext>
                </a:extLst>
              </a:tr>
              <a:tr h="512319">
                <a:tc>
                  <a:txBody>
                    <a:bodyPr/>
                    <a:lstStyle/>
                    <a:p>
                      <a:pPr algn="ctr"/>
                      <a:r>
                        <a:rPr lang="en-GB" sz="1300" dirty="0">
                          <a:solidFill>
                            <a:schemeClr val="tx1"/>
                          </a:solidFill>
                        </a:rPr>
                        <a:t>Wednesday 18</a:t>
                      </a:r>
                      <a:r>
                        <a:rPr lang="en-GB" sz="1300" baseline="30000" dirty="0">
                          <a:solidFill>
                            <a:schemeClr val="tx1"/>
                          </a:solidFill>
                        </a:rPr>
                        <a:t>th</a:t>
                      </a:r>
                      <a:r>
                        <a:rPr lang="en-GB" sz="1300" dirty="0">
                          <a:solidFill>
                            <a:schemeClr val="tx1"/>
                          </a:solidFill>
                        </a:rPr>
                        <a:t> June</a:t>
                      </a:r>
                      <a:endParaRPr lang="en-GB" sz="14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453282"/>
                  </a:ext>
                </a:extLst>
              </a:tr>
              <a:tr h="529502">
                <a:tc>
                  <a:txBody>
                    <a:bodyPr/>
                    <a:lstStyle/>
                    <a:p>
                      <a:pPr algn="ctr"/>
                      <a:r>
                        <a:rPr lang="en-GB" sz="1400" dirty="0">
                          <a:solidFill>
                            <a:schemeClr val="tx1"/>
                          </a:solidFill>
                        </a:rPr>
                        <a:t>Thursday 19</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dirty="0">
                          <a:solidFill>
                            <a:schemeClr val="tx1"/>
                          </a:solidFill>
                        </a:rPr>
                        <a:t>Invitational Parents’ Evening 4-6.30pm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050897"/>
                  </a:ext>
                </a:extLst>
              </a:tr>
              <a:tr h="564878">
                <a:tc>
                  <a:txBody>
                    <a:bodyPr/>
                    <a:lstStyle/>
                    <a:p>
                      <a:pPr algn="ctr"/>
                      <a:r>
                        <a:rPr lang="en-GB" sz="1400" dirty="0">
                          <a:solidFill>
                            <a:schemeClr val="tx1"/>
                          </a:solidFill>
                        </a:rPr>
                        <a:t>Friday 20</a:t>
                      </a:r>
                      <a:r>
                        <a:rPr lang="en-GB" sz="1400" baseline="30000" dirty="0">
                          <a:solidFill>
                            <a:schemeClr val="tx1"/>
                          </a:solidFill>
                        </a:rPr>
                        <a:t>th</a:t>
                      </a:r>
                      <a:r>
                        <a:rPr lang="en-GB" sz="1400" dirty="0">
                          <a:solidFill>
                            <a:schemeClr val="tx1"/>
                          </a:solidFill>
                        </a:rPr>
                        <a:t> </a:t>
                      </a:r>
                    </a:p>
                    <a:p>
                      <a:pPr algn="ctr"/>
                      <a:r>
                        <a:rPr lang="en-GB" sz="1400" dirty="0">
                          <a:solidFill>
                            <a:schemeClr val="tx1"/>
                          </a:solidFill>
                        </a:rPr>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dirty="0">
                          <a:solidFill>
                            <a:schemeClr val="tx1"/>
                          </a:solidFill>
                        </a:rPr>
                        <a:t>INSET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272889451"/>
                  </a:ext>
                </a:extLst>
              </a:tr>
              <a:tr h="410599">
                <a:tc>
                  <a:txBody>
                    <a:bodyPr/>
                    <a:lstStyle/>
                    <a:p>
                      <a:pPr algn="ctr"/>
                      <a:r>
                        <a:rPr lang="en-GB" b="1">
                          <a:solidFill>
                            <a:schemeClr val="tx1"/>
                          </a:solidFill>
                        </a:rPr>
                        <a:t>Week 2</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1894242"/>
                  </a:ext>
                </a:extLst>
              </a:tr>
              <a:tr h="529502">
                <a:tc>
                  <a:txBody>
                    <a:bodyPr/>
                    <a:lstStyle/>
                    <a:p>
                      <a:pPr algn="ctr"/>
                      <a:r>
                        <a:rPr lang="en-GB" sz="1400" dirty="0">
                          <a:solidFill>
                            <a:schemeClr val="tx1"/>
                          </a:solidFill>
                        </a:rPr>
                        <a:t>Monday 23</a:t>
                      </a:r>
                      <a:r>
                        <a:rPr lang="en-GB" sz="1400" baseline="30000" dirty="0">
                          <a:solidFill>
                            <a:schemeClr val="tx1"/>
                          </a:solidFill>
                        </a:rPr>
                        <a:t>rd</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rowSpan="5">
                  <a:txBody>
                    <a:bodyPr/>
                    <a:lstStyle/>
                    <a:p>
                      <a:pPr algn="ctr"/>
                      <a:r>
                        <a:rPr lang="en-GB" dirty="0">
                          <a:solidFill>
                            <a:schemeClr val="tx1"/>
                          </a:solidFill>
                        </a:rPr>
                        <a:t>Work </a:t>
                      </a:r>
                    </a:p>
                    <a:p>
                      <a:pPr algn="ctr"/>
                      <a:r>
                        <a:rPr lang="en-GB" dirty="0">
                          <a:solidFill>
                            <a:schemeClr val="tx1"/>
                          </a:solidFill>
                        </a:rPr>
                        <a:t>Experience </a:t>
                      </a:r>
                    </a:p>
                    <a:p>
                      <a:pPr algn="ctr"/>
                      <a:r>
                        <a:rPr lang="en-GB" dirty="0">
                          <a:solidFill>
                            <a:schemeClr val="tx1"/>
                          </a:solidFill>
                        </a:rPr>
                        <a:t>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329903"/>
                  </a:ext>
                </a:extLst>
              </a:tr>
              <a:tr h="529502">
                <a:tc>
                  <a:txBody>
                    <a:bodyPr/>
                    <a:lstStyle/>
                    <a:p>
                      <a:pPr algn="ctr"/>
                      <a:r>
                        <a:rPr lang="en-GB" sz="1400" dirty="0">
                          <a:solidFill>
                            <a:schemeClr val="tx1"/>
                          </a:solidFill>
                        </a:rPr>
                        <a:t>Tuesday 24</a:t>
                      </a:r>
                      <a:r>
                        <a:rPr lang="en-GB" sz="1400" baseline="30000" dirty="0">
                          <a:solidFill>
                            <a:schemeClr val="tx1"/>
                          </a:solidFill>
                        </a:rPr>
                        <a:t>th</a:t>
                      </a:r>
                      <a:r>
                        <a:rPr lang="en-GB" sz="1400" dirty="0">
                          <a:solidFill>
                            <a:schemeClr val="tx1"/>
                          </a:solidFill>
                        </a:rPr>
                        <a:t> June</a:t>
                      </a: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026414"/>
                  </a:ext>
                </a:extLst>
              </a:tr>
              <a:tr h="512319">
                <a:tc>
                  <a:txBody>
                    <a:bodyPr/>
                    <a:lstStyle/>
                    <a:p>
                      <a:pPr algn="ctr"/>
                      <a:r>
                        <a:rPr lang="en-GB" sz="1300" dirty="0">
                          <a:solidFill>
                            <a:schemeClr val="tx1"/>
                          </a:solidFill>
                        </a:rPr>
                        <a:t>Wednesday 25</a:t>
                      </a:r>
                      <a:r>
                        <a:rPr lang="en-GB" sz="1300" baseline="30000" dirty="0">
                          <a:solidFill>
                            <a:schemeClr val="tx1"/>
                          </a:solidFill>
                        </a:rPr>
                        <a:t>th</a:t>
                      </a:r>
                      <a:r>
                        <a:rPr lang="en-GB" sz="1300" dirty="0">
                          <a:solidFill>
                            <a:schemeClr val="tx1"/>
                          </a:solidFill>
                        </a:rPr>
                        <a:t> June</a:t>
                      </a:r>
                      <a:endParaRPr lang="en-GB"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536572"/>
                  </a:ext>
                </a:extLst>
              </a:tr>
              <a:tr h="529502">
                <a:tc>
                  <a:txBody>
                    <a:bodyPr/>
                    <a:lstStyle/>
                    <a:p>
                      <a:pPr algn="ctr"/>
                      <a:r>
                        <a:rPr lang="en-GB" sz="1400" dirty="0">
                          <a:solidFill>
                            <a:schemeClr val="tx1"/>
                          </a:solidFill>
                        </a:rPr>
                        <a:t>Thursday 26</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499209"/>
                  </a:ext>
                </a:extLst>
              </a:tr>
              <a:tr h="0">
                <a:tc>
                  <a:txBody>
                    <a:bodyPr/>
                    <a:lstStyle/>
                    <a:p>
                      <a:pPr algn="ctr"/>
                      <a:r>
                        <a:rPr lang="en-GB" sz="1400" dirty="0">
                          <a:solidFill>
                            <a:schemeClr val="tx1"/>
                          </a:solidFill>
                        </a:rPr>
                        <a:t>Friday 27</a:t>
                      </a:r>
                      <a:r>
                        <a:rPr lang="en-GB" sz="1400" baseline="30000" dirty="0">
                          <a:solidFill>
                            <a:schemeClr val="tx1"/>
                          </a:solidFill>
                        </a:rPr>
                        <a:t>th</a:t>
                      </a:r>
                      <a:r>
                        <a:rPr lang="en-GB" sz="1400" dirty="0">
                          <a:solidFill>
                            <a:schemeClr val="tx1"/>
                          </a:solidFill>
                        </a:rPr>
                        <a:t> </a:t>
                      </a:r>
                    </a:p>
                    <a:p>
                      <a:pPr algn="ctr"/>
                      <a:r>
                        <a:rPr lang="en-GB" sz="1400" dirty="0">
                          <a:solidFill>
                            <a:schemeClr val="tx1"/>
                          </a:solidFill>
                        </a:rPr>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691407"/>
                  </a:ext>
                </a:extLst>
              </a:tr>
            </a:tbl>
          </a:graphicData>
        </a:graphic>
      </p:graphicFrame>
      <p:sp>
        <p:nvSpPr>
          <p:cNvPr id="6" name="Slide Number Placeholder 5">
            <a:extLst>
              <a:ext uri="{FF2B5EF4-FFF2-40B4-BE49-F238E27FC236}">
                <a16:creationId xmlns:a16="http://schemas.microsoft.com/office/drawing/2014/main" id="{F3AFD5B5-0103-44C3-BF44-B82CF8CEA48C}"/>
              </a:ext>
            </a:extLst>
          </p:cNvPr>
          <p:cNvSpPr>
            <a:spLocks noGrp="1"/>
          </p:cNvSpPr>
          <p:nvPr>
            <p:ph type="sldNum" sz="quarter" idx="12"/>
          </p:nvPr>
        </p:nvSpPr>
        <p:spPr/>
        <p:txBody>
          <a:bodyPr/>
          <a:lstStyle/>
          <a:p>
            <a:fld id="{F97864F3-E8A6-A34A-9150-9F7F915B1E8D}" type="slidenum">
              <a:rPr lang="en-US" smtClean="0"/>
              <a:t>2</a:t>
            </a:fld>
            <a:endParaRPr lang="en-US"/>
          </a:p>
        </p:txBody>
      </p:sp>
    </p:spTree>
    <p:extLst>
      <p:ext uri="{BB962C8B-B14F-4D97-AF65-F5344CB8AC3E}">
        <p14:creationId xmlns:p14="http://schemas.microsoft.com/office/powerpoint/2010/main" val="122351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Planner – Term 6 </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Planner -  Term 6  </a:t>
            </a:r>
          </a:p>
        </p:txBody>
      </p:sp>
      <p:graphicFrame>
        <p:nvGraphicFramePr>
          <p:cNvPr id="3" name="Table 2">
            <a:extLst>
              <a:ext uri="{FF2B5EF4-FFF2-40B4-BE49-F238E27FC236}">
                <a16:creationId xmlns:a16="http://schemas.microsoft.com/office/drawing/2014/main" id="{17B0EFCE-27D5-4EA3-B465-B0433A51870C}"/>
              </a:ext>
            </a:extLst>
          </p:cNvPr>
          <p:cNvGraphicFramePr>
            <a:graphicFrameLocks noGrp="1"/>
          </p:cNvGraphicFramePr>
          <p:nvPr>
            <p:extLst>
              <p:ext uri="{D42A27DB-BD31-4B8C-83A1-F6EECF244321}">
                <p14:modId xmlns:p14="http://schemas.microsoft.com/office/powerpoint/2010/main" val="779387959"/>
              </p:ext>
            </p:extLst>
          </p:nvPr>
        </p:nvGraphicFramePr>
        <p:xfrm>
          <a:off x="152400" y="540100"/>
          <a:ext cx="4547936" cy="6218050"/>
        </p:xfrm>
        <a:graphic>
          <a:graphicData uri="http://schemas.openxmlformats.org/drawingml/2006/table">
            <a:tbl>
              <a:tblPr firstRow="1" bandRow="1">
                <a:tableStyleId>{5C22544A-7EE6-4342-B048-85BDC9FD1C3A}</a:tableStyleId>
              </a:tblPr>
              <a:tblGrid>
                <a:gridCol w="1287831">
                  <a:extLst>
                    <a:ext uri="{9D8B030D-6E8A-4147-A177-3AD203B41FA5}">
                      <a16:colId xmlns:a16="http://schemas.microsoft.com/office/drawing/2014/main" val="1170005287"/>
                    </a:ext>
                  </a:extLst>
                </a:gridCol>
                <a:gridCol w="3260105">
                  <a:extLst>
                    <a:ext uri="{9D8B030D-6E8A-4147-A177-3AD203B41FA5}">
                      <a16:colId xmlns:a16="http://schemas.microsoft.com/office/drawing/2014/main" val="2389219379"/>
                    </a:ext>
                  </a:extLst>
                </a:gridCol>
              </a:tblGrid>
              <a:tr h="509946">
                <a:tc>
                  <a:txBody>
                    <a:bodyPr/>
                    <a:lstStyle/>
                    <a:p>
                      <a:pPr algn="ctr"/>
                      <a:r>
                        <a:rPr lang="en-GB" dirty="0">
                          <a:solidFill>
                            <a:schemeClr val="tx1"/>
                          </a:solidFill>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67992286"/>
                  </a:ext>
                </a:extLst>
              </a:tr>
              <a:tr h="532723">
                <a:tc>
                  <a:txBody>
                    <a:bodyPr/>
                    <a:lstStyle/>
                    <a:p>
                      <a:pPr algn="ctr"/>
                      <a:r>
                        <a:rPr lang="en-GB" sz="1400" dirty="0">
                          <a:solidFill>
                            <a:schemeClr val="tx1"/>
                          </a:solidFill>
                        </a:rPr>
                        <a:t>Monday 30</a:t>
                      </a:r>
                      <a:r>
                        <a:rPr lang="en-GB" sz="1400" baseline="30000" dirty="0">
                          <a:solidFill>
                            <a:schemeClr val="tx1"/>
                          </a:solidFill>
                        </a:rPr>
                        <a:t>th</a:t>
                      </a:r>
                      <a:r>
                        <a:rPr lang="en-GB" sz="1400" dirty="0">
                          <a:solidFill>
                            <a:schemeClr val="tx1"/>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8976887"/>
                  </a:ext>
                </a:extLst>
              </a:tr>
              <a:tr h="532723">
                <a:tc>
                  <a:txBody>
                    <a:bodyPr/>
                    <a:lstStyle/>
                    <a:p>
                      <a:pPr algn="ctr"/>
                      <a:r>
                        <a:rPr lang="en-GB" sz="1400" dirty="0">
                          <a:solidFill>
                            <a:schemeClr val="tx1"/>
                          </a:solidFill>
                        </a:rPr>
                        <a:t>Tuesday 1</a:t>
                      </a:r>
                      <a:r>
                        <a:rPr lang="en-GB" sz="1400" baseline="30000" dirty="0">
                          <a:solidFill>
                            <a:schemeClr val="tx1"/>
                          </a:solidFill>
                        </a:rPr>
                        <a:t>st</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dirty="0">
                          <a:solidFill>
                            <a:schemeClr val="tx1"/>
                          </a:solidFill>
                        </a:rPr>
                        <a:t>Stroud College Taster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404366"/>
                  </a:ext>
                </a:extLst>
              </a:tr>
              <a:tr h="532723">
                <a:tc>
                  <a:txBody>
                    <a:bodyPr/>
                    <a:lstStyle/>
                    <a:p>
                      <a:pPr algn="ctr"/>
                      <a:r>
                        <a:rPr lang="en-GB" sz="1400" dirty="0">
                          <a:solidFill>
                            <a:schemeClr val="tx1"/>
                          </a:solidFill>
                        </a:rPr>
                        <a:t>Wednesday 2</a:t>
                      </a:r>
                      <a:r>
                        <a:rPr lang="en-GB" sz="1400" baseline="30000" dirty="0">
                          <a:solidFill>
                            <a:schemeClr val="tx1"/>
                          </a:solidFill>
                        </a:rPr>
                        <a:t>nd</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dirty="0">
                          <a:solidFill>
                            <a:schemeClr val="tx1"/>
                          </a:solidFill>
                        </a:rPr>
                        <a:t>Sports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453282"/>
                  </a:ext>
                </a:extLst>
              </a:tr>
              <a:tr h="532723">
                <a:tc>
                  <a:txBody>
                    <a:bodyPr/>
                    <a:lstStyle/>
                    <a:p>
                      <a:pPr algn="ctr"/>
                      <a:r>
                        <a:rPr lang="en-GB" sz="1400" dirty="0">
                          <a:solidFill>
                            <a:schemeClr val="tx1"/>
                          </a:solidFill>
                        </a:rPr>
                        <a:t>Thursday 3</a:t>
                      </a:r>
                      <a:r>
                        <a:rPr lang="en-GB" sz="1400" baseline="30000" dirty="0">
                          <a:solidFill>
                            <a:schemeClr val="tx1"/>
                          </a:solidFill>
                        </a:rPr>
                        <a:t>rd</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dirty="0">
                          <a:solidFill>
                            <a:schemeClr val="tx1"/>
                          </a:solidFill>
                        </a:rPr>
                        <a:t>Geography Field 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050897"/>
                  </a:ext>
                </a:extLst>
              </a:tr>
              <a:tr h="532723">
                <a:tc>
                  <a:txBody>
                    <a:bodyPr/>
                    <a:lstStyle/>
                    <a:p>
                      <a:pPr algn="ctr"/>
                      <a:r>
                        <a:rPr lang="en-GB" sz="1400" dirty="0">
                          <a:solidFill>
                            <a:schemeClr val="tx1"/>
                          </a:solidFill>
                        </a:rPr>
                        <a:t>Friday 4</a:t>
                      </a:r>
                      <a:r>
                        <a:rPr lang="en-GB" sz="1400" baseline="30000" dirty="0">
                          <a:solidFill>
                            <a:schemeClr val="tx1"/>
                          </a:solidFill>
                        </a:rPr>
                        <a:t>th</a:t>
                      </a:r>
                      <a:r>
                        <a:rPr lang="en-GB" sz="1400" dirty="0">
                          <a:solidFill>
                            <a:schemeClr val="tx1"/>
                          </a:solidFill>
                        </a:rPr>
                        <a:t> </a:t>
                      </a:r>
                    </a:p>
                    <a:p>
                      <a:pPr algn="ctr"/>
                      <a:r>
                        <a:rPr lang="en-GB" sz="1400" dirty="0">
                          <a:solidFill>
                            <a:schemeClr val="tx1"/>
                          </a:solidFill>
                        </a:rPr>
                        <a:t>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Geography Field Trip</a:t>
                      </a:r>
                    </a:p>
                    <a:p>
                      <a:pPr algn="l"/>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2889451"/>
                  </a:ext>
                </a:extLst>
              </a:tr>
              <a:tr h="416400">
                <a:tc>
                  <a:txBody>
                    <a:bodyPr/>
                    <a:lstStyle/>
                    <a:p>
                      <a:pPr algn="ctr"/>
                      <a:r>
                        <a:rPr lang="en-GB" b="1" dirty="0">
                          <a:solidFill>
                            <a:schemeClr val="tx1"/>
                          </a:solidFill>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1894242"/>
                  </a:ext>
                </a:extLst>
              </a:tr>
              <a:tr h="532723">
                <a:tc>
                  <a:txBody>
                    <a:bodyPr/>
                    <a:lstStyle/>
                    <a:p>
                      <a:pPr algn="ctr"/>
                      <a:r>
                        <a:rPr lang="en-GB" sz="1400" dirty="0">
                          <a:solidFill>
                            <a:schemeClr val="tx1"/>
                          </a:solidFill>
                        </a:rPr>
                        <a:t>Monday 7</a:t>
                      </a:r>
                      <a:r>
                        <a:rPr lang="en-GB" sz="1400" baseline="30000" dirty="0">
                          <a:solidFill>
                            <a:schemeClr val="tx1"/>
                          </a:solidFill>
                        </a:rPr>
                        <a:t>th</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1329903"/>
                  </a:ext>
                </a:extLst>
              </a:tr>
              <a:tr h="531907">
                <a:tc>
                  <a:txBody>
                    <a:bodyPr/>
                    <a:lstStyle/>
                    <a:p>
                      <a:pPr algn="ctr"/>
                      <a:r>
                        <a:rPr lang="en-GB" sz="1400" dirty="0">
                          <a:solidFill>
                            <a:schemeClr val="tx1"/>
                          </a:solidFill>
                        </a:rPr>
                        <a:t>Tuesday 8</a:t>
                      </a:r>
                      <a:r>
                        <a:rPr lang="en-GB" sz="1400" baseline="30000" dirty="0">
                          <a:solidFill>
                            <a:schemeClr val="tx1"/>
                          </a:solidFill>
                        </a:rPr>
                        <a:t>th</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kern="1200" dirty="0">
                          <a:solidFill>
                            <a:schemeClr val="tx1"/>
                          </a:solidFill>
                          <a:latin typeface="+mn-lt"/>
                          <a:ea typeface="+mn-ea"/>
                          <a:cs typeface="+mn-cs"/>
                        </a:rPr>
                        <a:t>School Production</a:t>
                      </a:r>
                    </a:p>
                    <a:p>
                      <a:pPr algn="l"/>
                      <a:r>
                        <a:rPr lang="en-GB" sz="1100" kern="1200" dirty="0">
                          <a:solidFill>
                            <a:schemeClr val="tx1"/>
                          </a:solidFill>
                          <a:latin typeface="+mn-lt"/>
                          <a:ea typeface="+mn-ea"/>
                          <a:cs typeface="+mn-cs"/>
                        </a:rPr>
                        <a:t>Cirencester College Taster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026414"/>
                  </a:ext>
                </a:extLst>
              </a:tr>
              <a:tr h="508312">
                <a:tc>
                  <a:txBody>
                    <a:bodyPr/>
                    <a:lstStyle/>
                    <a:p>
                      <a:pPr algn="ctr"/>
                      <a:r>
                        <a:rPr lang="en-GB" sz="1300" dirty="0">
                          <a:solidFill>
                            <a:schemeClr val="tx1"/>
                          </a:solidFill>
                        </a:rPr>
                        <a:t>Wednesday 9</a:t>
                      </a:r>
                      <a:r>
                        <a:rPr lang="en-GB" sz="1300" baseline="30000" dirty="0">
                          <a:solidFill>
                            <a:schemeClr val="tx1"/>
                          </a:solidFill>
                        </a:rPr>
                        <a:t>th</a:t>
                      </a:r>
                      <a:r>
                        <a:rPr lang="en-GB" sz="1300" dirty="0">
                          <a:solidFill>
                            <a:schemeClr val="tx1"/>
                          </a:solidFill>
                        </a:rPr>
                        <a:t> July</a:t>
                      </a:r>
                      <a:endParaRPr lang="en-GB" sz="14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dirty="0">
                          <a:solidFill>
                            <a:schemeClr val="tx1"/>
                          </a:solidFill>
                        </a:rPr>
                        <a:t>School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536572"/>
                  </a:ext>
                </a:extLst>
              </a:tr>
              <a:tr h="521608">
                <a:tc>
                  <a:txBody>
                    <a:bodyPr/>
                    <a:lstStyle/>
                    <a:p>
                      <a:pPr algn="ctr"/>
                      <a:r>
                        <a:rPr lang="en-GB" sz="1400" dirty="0">
                          <a:solidFill>
                            <a:schemeClr val="tx1"/>
                          </a:solidFill>
                        </a:rPr>
                        <a:t>Thursday 10</a:t>
                      </a:r>
                      <a:r>
                        <a:rPr lang="en-GB" sz="1400" baseline="30000" dirty="0">
                          <a:solidFill>
                            <a:schemeClr val="tx1"/>
                          </a:solidFill>
                        </a:rPr>
                        <a:t>th</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dirty="0">
                          <a:solidFill>
                            <a:schemeClr val="tx1"/>
                          </a:solidFill>
                        </a:rPr>
                        <a:t>School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499209"/>
                  </a:ext>
                </a:extLst>
              </a:tr>
              <a:tr h="533539">
                <a:tc>
                  <a:txBody>
                    <a:bodyPr/>
                    <a:lstStyle/>
                    <a:p>
                      <a:pPr algn="ctr"/>
                      <a:r>
                        <a:rPr lang="en-GB" sz="1400" dirty="0">
                          <a:solidFill>
                            <a:schemeClr val="tx1"/>
                          </a:solidFill>
                        </a:rPr>
                        <a:t>Friday 11</a:t>
                      </a:r>
                      <a:r>
                        <a:rPr lang="en-GB" sz="1400" baseline="30000" dirty="0">
                          <a:solidFill>
                            <a:schemeClr val="tx1"/>
                          </a:solidFill>
                        </a:rPr>
                        <a:t>th</a:t>
                      </a:r>
                      <a:r>
                        <a:rPr lang="en-GB" sz="1400" dirty="0">
                          <a:solidFill>
                            <a:schemeClr val="tx1"/>
                          </a:solidFill>
                        </a:rPr>
                        <a:t> </a:t>
                      </a:r>
                    </a:p>
                    <a:p>
                      <a:pPr algn="ctr"/>
                      <a:r>
                        <a:rPr lang="en-GB" sz="1400" dirty="0">
                          <a:solidFill>
                            <a:schemeClr val="tx1"/>
                          </a:solidFill>
                        </a:rPr>
                        <a:t>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GB" sz="1100" dirty="0">
                          <a:solidFill>
                            <a:schemeClr val="tx1"/>
                          </a:solidFill>
                        </a:rPr>
                        <a:t>School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691407"/>
                  </a:ext>
                </a:extLst>
              </a:tr>
            </a:tbl>
          </a:graphicData>
        </a:graphic>
      </p:graphicFrame>
      <p:graphicFrame>
        <p:nvGraphicFramePr>
          <p:cNvPr id="7" name="Table 6">
            <a:extLst>
              <a:ext uri="{FF2B5EF4-FFF2-40B4-BE49-F238E27FC236}">
                <a16:creationId xmlns:a16="http://schemas.microsoft.com/office/drawing/2014/main" id="{C047C4BF-8FD8-4012-9ACA-342902BC48D4}"/>
              </a:ext>
            </a:extLst>
          </p:cNvPr>
          <p:cNvGraphicFramePr>
            <a:graphicFrameLocks noGrp="1"/>
          </p:cNvGraphicFramePr>
          <p:nvPr>
            <p:extLst>
              <p:ext uri="{D42A27DB-BD31-4B8C-83A1-F6EECF244321}">
                <p14:modId xmlns:p14="http://schemas.microsoft.com/office/powerpoint/2010/main" val="2246631919"/>
              </p:ext>
            </p:extLst>
          </p:nvPr>
        </p:nvGraphicFramePr>
        <p:xfrm>
          <a:off x="4758735" y="540100"/>
          <a:ext cx="4555068" cy="3172568"/>
        </p:xfrm>
        <a:graphic>
          <a:graphicData uri="http://schemas.openxmlformats.org/drawingml/2006/table">
            <a:tbl>
              <a:tblPr firstRow="1" bandRow="1">
                <a:tableStyleId>{5C22544A-7EE6-4342-B048-85BDC9FD1C3A}</a:tableStyleId>
              </a:tblPr>
              <a:tblGrid>
                <a:gridCol w="1395426">
                  <a:extLst>
                    <a:ext uri="{9D8B030D-6E8A-4147-A177-3AD203B41FA5}">
                      <a16:colId xmlns:a16="http://schemas.microsoft.com/office/drawing/2014/main" val="1170005287"/>
                    </a:ext>
                  </a:extLst>
                </a:gridCol>
                <a:gridCol w="501616">
                  <a:extLst>
                    <a:ext uri="{9D8B030D-6E8A-4147-A177-3AD203B41FA5}">
                      <a16:colId xmlns:a16="http://schemas.microsoft.com/office/drawing/2014/main" val="2389219379"/>
                    </a:ext>
                  </a:extLst>
                </a:gridCol>
                <a:gridCol w="2658026">
                  <a:extLst>
                    <a:ext uri="{9D8B030D-6E8A-4147-A177-3AD203B41FA5}">
                      <a16:colId xmlns:a16="http://schemas.microsoft.com/office/drawing/2014/main" val="2585476435"/>
                    </a:ext>
                  </a:extLst>
                </a:gridCol>
              </a:tblGrid>
              <a:tr h="506865">
                <a:tc>
                  <a:txBody>
                    <a:bodyPr/>
                    <a:lstStyle/>
                    <a:p>
                      <a:pPr algn="ctr"/>
                      <a:r>
                        <a:rPr lang="en-GB" dirty="0">
                          <a:solidFill>
                            <a:schemeClr val="tx1"/>
                          </a:solidFill>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3267992286"/>
                  </a:ext>
                </a:extLst>
              </a:tr>
              <a:tr h="529502">
                <a:tc>
                  <a:txBody>
                    <a:bodyPr/>
                    <a:lstStyle/>
                    <a:p>
                      <a:pPr algn="ctr"/>
                      <a:r>
                        <a:rPr lang="en-GB" sz="1400" dirty="0">
                          <a:solidFill>
                            <a:schemeClr val="tx1"/>
                          </a:solidFill>
                        </a:rPr>
                        <a:t>Monday 14</a:t>
                      </a:r>
                      <a:r>
                        <a:rPr lang="en-GB" sz="1400" baseline="30000" dirty="0">
                          <a:solidFill>
                            <a:schemeClr val="tx1"/>
                          </a:solidFill>
                        </a:rPr>
                        <a:t>th</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rowSpan="5">
                  <a:txBody>
                    <a:bodyPr/>
                    <a:lstStyle/>
                    <a:p>
                      <a:pPr algn="ctr"/>
                      <a:r>
                        <a:rPr lang="en-GB" dirty="0">
                          <a:solidFill>
                            <a:schemeClr val="tx1"/>
                          </a:solidFill>
                        </a:rPr>
                        <a:t>Activities Week</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8976887"/>
                  </a:ext>
                </a:extLst>
              </a:tr>
              <a:tr h="529502">
                <a:tc>
                  <a:txBody>
                    <a:bodyPr/>
                    <a:lstStyle/>
                    <a:p>
                      <a:pPr algn="ctr"/>
                      <a:r>
                        <a:rPr lang="en-GB" sz="1400" dirty="0">
                          <a:solidFill>
                            <a:schemeClr val="tx1"/>
                          </a:solidFill>
                        </a:rPr>
                        <a:t>Tuesday 15</a:t>
                      </a:r>
                      <a:r>
                        <a:rPr lang="en-GB" sz="1400" baseline="30000" dirty="0">
                          <a:solidFill>
                            <a:schemeClr val="tx1"/>
                          </a:solidFill>
                        </a:rPr>
                        <a:t>th</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404366"/>
                  </a:ext>
                </a:extLst>
              </a:tr>
              <a:tr h="512319">
                <a:tc>
                  <a:txBody>
                    <a:bodyPr/>
                    <a:lstStyle/>
                    <a:p>
                      <a:pPr algn="ctr"/>
                      <a:r>
                        <a:rPr lang="en-GB" sz="1300" dirty="0">
                          <a:solidFill>
                            <a:schemeClr val="tx1"/>
                          </a:solidFill>
                        </a:rPr>
                        <a:t>Wednesday 16</a:t>
                      </a:r>
                      <a:r>
                        <a:rPr lang="en-GB" sz="1300" baseline="30000" dirty="0">
                          <a:solidFill>
                            <a:schemeClr val="tx1"/>
                          </a:solidFill>
                        </a:rPr>
                        <a:t>th</a:t>
                      </a:r>
                      <a:r>
                        <a:rPr lang="en-GB" sz="1300" dirty="0">
                          <a:solidFill>
                            <a:schemeClr val="tx1"/>
                          </a:solidFill>
                        </a:rPr>
                        <a:t> July</a:t>
                      </a:r>
                      <a:endParaRPr lang="en-GB" sz="14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453282"/>
                  </a:ext>
                </a:extLst>
              </a:tr>
              <a:tr h="529502">
                <a:tc>
                  <a:txBody>
                    <a:bodyPr/>
                    <a:lstStyle/>
                    <a:p>
                      <a:pPr algn="ctr"/>
                      <a:r>
                        <a:rPr lang="en-GB" sz="1400" dirty="0">
                          <a:solidFill>
                            <a:schemeClr val="tx1"/>
                          </a:solidFill>
                        </a:rPr>
                        <a:t>Thursday 17</a:t>
                      </a:r>
                      <a:r>
                        <a:rPr lang="en-GB" sz="1400" baseline="30000" dirty="0">
                          <a:solidFill>
                            <a:schemeClr val="tx1"/>
                          </a:solidFill>
                        </a:rPr>
                        <a:t>th</a:t>
                      </a:r>
                      <a:r>
                        <a:rPr lang="en-GB" sz="1400"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050897"/>
                  </a:ext>
                </a:extLst>
              </a:tr>
              <a:tr h="564878">
                <a:tc>
                  <a:txBody>
                    <a:bodyPr/>
                    <a:lstStyle/>
                    <a:p>
                      <a:pPr algn="ctr"/>
                      <a:r>
                        <a:rPr lang="en-GB" sz="1400" dirty="0">
                          <a:solidFill>
                            <a:schemeClr val="tx1"/>
                          </a:solidFill>
                        </a:rPr>
                        <a:t>Friday 18</a:t>
                      </a:r>
                      <a:r>
                        <a:rPr lang="en-GB" sz="1400" baseline="30000" dirty="0">
                          <a:solidFill>
                            <a:schemeClr val="tx1"/>
                          </a:solidFill>
                        </a:rPr>
                        <a:t>th</a:t>
                      </a:r>
                      <a:r>
                        <a:rPr lang="en-GB" sz="1400" dirty="0">
                          <a:solidFill>
                            <a:schemeClr val="tx1"/>
                          </a:solidFill>
                        </a:rPr>
                        <a:t> </a:t>
                      </a:r>
                    </a:p>
                    <a:p>
                      <a:pPr algn="ctr"/>
                      <a:r>
                        <a:rPr lang="en-GB" sz="1400" dirty="0">
                          <a:solidFill>
                            <a:schemeClr val="tx1"/>
                          </a:solidFill>
                        </a:rPr>
                        <a:t>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2889451"/>
                  </a:ext>
                </a:extLst>
              </a:tr>
            </a:tbl>
          </a:graphicData>
        </a:graphic>
      </p:graphicFrame>
      <p:sp>
        <p:nvSpPr>
          <p:cNvPr id="6" name="TextBox 5">
            <a:extLst>
              <a:ext uri="{FF2B5EF4-FFF2-40B4-BE49-F238E27FC236}">
                <a16:creationId xmlns:a16="http://schemas.microsoft.com/office/drawing/2014/main" id="{A6CB6DF6-23CD-4B5C-AAD0-9BD57D931504}"/>
              </a:ext>
            </a:extLst>
          </p:cNvPr>
          <p:cNvSpPr txBox="1"/>
          <p:nvPr/>
        </p:nvSpPr>
        <p:spPr>
          <a:xfrm>
            <a:off x="4758735" y="3837702"/>
            <a:ext cx="1143000" cy="369332"/>
          </a:xfrm>
          <a:prstGeom prst="rect">
            <a:avLst/>
          </a:prstGeom>
          <a:noFill/>
        </p:spPr>
        <p:txBody>
          <a:bodyPr wrap="square" rtlCol="0">
            <a:spAutoFit/>
          </a:bodyPr>
          <a:lstStyle/>
          <a:p>
            <a:r>
              <a:rPr lang="en-GB" dirty="0"/>
              <a:t>Notes…</a:t>
            </a:r>
          </a:p>
        </p:txBody>
      </p:sp>
      <p:sp>
        <p:nvSpPr>
          <p:cNvPr id="8" name="Slide Number Placeholder 7">
            <a:extLst>
              <a:ext uri="{FF2B5EF4-FFF2-40B4-BE49-F238E27FC236}">
                <a16:creationId xmlns:a16="http://schemas.microsoft.com/office/drawing/2014/main" id="{F9C40FA8-4609-45BB-B32E-63C947219A5A}"/>
              </a:ext>
            </a:extLst>
          </p:cNvPr>
          <p:cNvSpPr>
            <a:spLocks noGrp="1"/>
          </p:cNvSpPr>
          <p:nvPr>
            <p:ph type="sldNum" sz="quarter" idx="12"/>
          </p:nvPr>
        </p:nvSpPr>
        <p:spPr/>
        <p:txBody>
          <a:bodyPr/>
          <a:lstStyle/>
          <a:p>
            <a:fld id="{F97864F3-E8A6-A34A-9150-9F7F915B1E8D}" type="slidenum">
              <a:rPr lang="en-US" smtClean="0"/>
              <a:t>3</a:t>
            </a:fld>
            <a:endParaRPr lang="en-US"/>
          </a:p>
        </p:txBody>
      </p:sp>
    </p:spTree>
    <p:extLst>
      <p:ext uri="{BB962C8B-B14F-4D97-AF65-F5344CB8AC3E}">
        <p14:creationId xmlns:p14="http://schemas.microsoft.com/office/powerpoint/2010/main" val="252143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Self-certification / Out of lessons</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Self-certification / Out of lessons</a:t>
            </a:r>
          </a:p>
        </p:txBody>
      </p:sp>
      <p:graphicFrame>
        <p:nvGraphicFramePr>
          <p:cNvPr id="6" name="Table 5">
            <a:extLst>
              <a:ext uri="{FF2B5EF4-FFF2-40B4-BE49-F238E27FC236}">
                <a16:creationId xmlns:a16="http://schemas.microsoft.com/office/drawing/2014/main" id="{BE35A2F7-C8B8-4532-BB0D-879C71199E54}"/>
              </a:ext>
            </a:extLst>
          </p:cNvPr>
          <p:cNvGraphicFramePr>
            <a:graphicFrameLocks noGrp="1"/>
          </p:cNvGraphicFramePr>
          <p:nvPr>
            <p:extLst>
              <p:ext uri="{D42A27DB-BD31-4B8C-83A1-F6EECF244321}">
                <p14:modId xmlns:p14="http://schemas.microsoft.com/office/powerpoint/2010/main" val="48273032"/>
              </p:ext>
            </p:extLst>
          </p:nvPr>
        </p:nvGraphicFramePr>
        <p:xfrm>
          <a:off x="4953001" y="850265"/>
          <a:ext cx="4275666" cy="3251502"/>
        </p:xfrm>
        <a:graphic>
          <a:graphicData uri="http://schemas.openxmlformats.org/drawingml/2006/table">
            <a:tbl>
              <a:tblPr firstRow="1" bandRow="1">
                <a:tableStyleId>{5C22544A-7EE6-4342-B048-85BDC9FD1C3A}</a:tableStyleId>
              </a:tblPr>
              <a:tblGrid>
                <a:gridCol w="1425222">
                  <a:extLst>
                    <a:ext uri="{9D8B030D-6E8A-4147-A177-3AD203B41FA5}">
                      <a16:colId xmlns:a16="http://schemas.microsoft.com/office/drawing/2014/main" val="4218441216"/>
                    </a:ext>
                  </a:extLst>
                </a:gridCol>
                <a:gridCol w="1425222">
                  <a:extLst>
                    <a:ext uri="{9D8B030D-6E8A-4147-A177-3AD203B41FA5}">
                      <a16:colId xmlns:a16="http://schemas.microsoft.com/office/drawing/2014/main" val="2465295491"/>
                    </a:ext>
                  </a:extLst>
                </a:gridCol>
                <a:gridCol w="1425222">
                  <a:extLst>
                    <a:ext uri="{9D8B030D-6E8A-4147-A177-3AD203B41FA5}">
                      <a16:colId xmlns:a16="http://schemas.microsoft.com/office/drawing/2014/main" val="156563399"/>
                    </a:ext>
                  </a:extLst>
                </a:gridCol>
              </a:tblGrid>
              <a:tr h="361278">
                <a:tc>
                  <a:txBody>
                    <a:bodyPr/>
                    <a:lstStyle/>
                    <a:p>
                      <a:pPr algn="ctr"/>
                      <a:r>
                        <a:rPr lang="en-GB" sz="1200" dirty="0">
                          <a:solidFill>
                            <a:schemeClr val="tx1"/>
                          </a:solidFill>
                        </a:rPr>
                        <a:t>Date and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Reason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Staff signature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5678700"/>
                  </a:ext>
                </a:extLst>
              </a:tr>
              <a:tr h="361278">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8059160"/>
                  </a:ext>
                </a:extLst>
              </a:tr>
              <a:tr h="361278">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965928"/>
                  </a:ext>
                </a:extLst>
              </a:tr>
              <a:tr h="361278">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256573"/>
                  </a:ext>
                </a:extLst>
              </a:tr>
              <a:tr h="361278">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568111"/>
                  </a:ext>
                </a:extLst>
              </a:tr>
              <a:tr h="361278">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1405125"/>
                  </a:ext>
                </a:extLst>
              </a:tr>
              <a:tr h="361278">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067782"/>
                  </a:ext>
                </a:extLst>
              </a:tr>
              <a:tr h="361278">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5255947"/>
                  </a:ext>
                </a:extLst>
              </a:tr>
              <a:tr h="361278">
                <a:tc>
                  <a:txBody>
                    <a:bodyPr/>
                    <a:lstStyle/>
                    <a:p>
                      <a:pPr algn="ct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03002"/>
                  </a:ext>
                </a:extLst>
              </a:tr>
            </a:tbl>
          </a:graphicData>
        </a:graphic>
      </p:graphicFrame>
      <p:sp>
        <p:nvSpPr>
          <p:cNvPr id="7" name="TextBox 6">
            <a:extLst>
              <a:ext uri="{FF2B5EF4-FFF2-40B4-BE49-F238E27FC236}">
                <a16:creationId xmlns:a16="http://schemas.microsoft.com/office/drawing/2014/main" id="{A9482C7E-8B61-405C-A404-D8E7A6D9A4C5}"/>
              </a:ext>
            </a:extLst>
          </p:cNvPr>
          <p:cNvSpPr txBox="1"/>
          <p:nvPr/>
        </p:nvSpPr>
        <p:spPr>
          <a:xfrm>
            <a:off x="4883753" y="494166"/>
            <a:ext cx="2988734" cy="276999"/>
          </a:xfrm>
          <a:prstGeom prst="rect">
            <a:avLst/>
          </a:prstGeom>
          <a:noFill/>
        </p:spPr>
        <p:txBody>
          <a:bodyPr wrap="square" rtlCol="0">
            <a:spAutoFit/>
          </a:bodyPr>
          <a:lstStyle/>
          <a:p>
            <a:r>
              <a:rPr lang="en-GB" sz="1200" b="1" dirty="0"/>
              <a:t>Student out of lesson record </a:t>
            </a:r>
          </a:p>
        </p:txBody>
      </p:sp>
      <p:sp>
        <p:nvSpPr>
          <p:cNvPr id="10" name="TextBox 9">
            <a:extLst>
              <a:ext uri="{FF2B5EF4-FFF2-40B4-BE49-F238E27FC236}">
                <a16:creationId xmlns:a16="http://schemas.microsoft.com/office/drawing/2014/main" id="{B0BC1FC4-A30C-4381-83C7-07C94FFE5C89}"/>
              </a:ext>
            </a:extLst>
          </p:cNvPr>
          <p:cNvSpPr txBox="1"/>
          <p:nvPr/>
        </p:nvSpPr>
        <p:spPr>
          <a:xfrm>
            <a:off x="117020" y="540100"/>
            <a:ext cx="2988734" cy="276999"/>
          </a:xfrm>
          <a:prstGeom prst="rect">
            <a:avLst/>
          </a:prstGeom>
          <a:noFill/>
        </p:spPr>
        <p:txBody>
          <a:bodyPr wrap="square" rtlCol="0">
            <a:spAutoFit/>
          </a:bodyPr>
          <a:lstStyle/>
          <a:p>
            <a:r>
              <a:rPr lang="en-GB" sz="1200" b="1" dirty="0"/>
              <a:t>Self-certification</a:t>
            </a:r>
          </a:p>
        </p:txBody>
      </p:sp>
      <p:sp>
        <p:nvSpPr>
          <p:cNvPr id="8" name="TextBox 7">
            <a:extLst>
              <a:ext uri="{FF2B5EF4-FFF2-40B4-BE49-F238E27FC236}">
                <a16:creationId xmlns:a16="http://schemas.microsoft.com/office/drawing/2014/main" id="{74507CFC-BBEA-44E0-B726-8E8D6A115731}"/>
              </a:ext>
            </a:extLst>
          </p:cNvPr>
          <p:cNvSpPr txBox="1"/>
          <p:nvPr/>
        </p:nvSpPr>
        <p:spPr>
          <a:xfrm>
            <a:off x="117020" y="771165"/>
            <a:ext cx="4463448" cy="1223412"/>
          </a:xfrm>
          <a:prstGeom prst="rect">
            <a:avLst/>
          </a:prstGeom>
          <a:noFill/>
        </p:spPr>
        <p:txBody>
          <a:bodyPr wrap="square" rtlCol="0">
            <a:spAutoFit/>
          </a:bodyPr>
          <a:lstStyle/>
          <a:p>
            <a:r>
              <a:rPr lang="en-GB" sz="1050" dirty="0"/>
              <a:t>Every student is entitled to self-certify to go to the toilet on 2 occasions each term, when they do not have a medical exemption (issued by school only, in conjunction with parents). This will equate to 12 opportunities a year.</a:t>
            </a:r>
          </a:p>
          <a:p>
            <a:endParaRPr lang="en-GB" sz="1050" dirty="0"/>
          </a:p>
          <a:p>
            <a:r>
              <a:rPr lang="en-GB" sz="1050" dirty="0"/>
              <a:t>Sign below and show to your teacher. If you have a reason that requires this page to be refreshed before the end of term, please speak to your Head of Year. </a:t>
            </a:r>
          </a:p>
        </p:txBody>
      </p:sp>
      <p:graphicFrame>
        <p:nvGraphicFramePr>
          <p:cNvPr id="9" name="Table 8">
            <a:extLst>
              <a:ext uri="{FF2B5EF4-FFF2-40B4-BE49-F238E27FC236}">
                <a16:creationId xmlns:a16="http://schemas.microsoft.com/office/drawing/2014/main" id="{9971283C-95EA-4643-812F-AFDD896510BC}"/>
              </a:ext>
            </a:extLst>
          </p:cNvPr>
          <p:cNvGraphicFramePr>
            <a:graphicFrameLocks noGrp="1"/>
          </p:cNvGraphicFramePr>
          <p:nvPr>
            <p:extLst>
              <p:ext uri="{D42A27DB-BD31-4B8C-83A1-F6EECF244321}">
                <p14:modId xmlns:p14="http://schemas.microsoft.com/office/powerpoint/2010/main" val="1911264715"/>
              </p:ext>
            </p:extLst>
          </p:nvPr>
        </p:nvGraphicFramePr>
        <p:xfrm>
          <a:off x="176288" y="1988301"/>
          <a:ext cx="4404180" cy="2113468"/>
        </p:xfrm>
        <a:graphic>
          <a:graphicData uri="http://schemas.openxmlformats.org/drawingml/2006/table">
            <a:tbl>
              <a:tblPr firstRow="1" bandRow="1">
                <a:tableStyleId>{5C22544A-7EE6-4342-B048-85BDC9FD1C3A}</a:tableStyleId>
              </a:tblPr>
              <a:tblGrid>
                <a:gridCol w="1468060">
                  <a:extLst>
                    <a:ext uri="{9D8B030D-6E8A-4147-A177-3AD203B41FA5}">
                      <a16:colId xmlns:a16="http://schemas.microsoft.com/office/drawing/2014/main" val="2457848792"/>
                    </a:ext>
                  </a:extLst>
                </a:gridCol>
                <a:gridCol w="1468060">
                  <a:extLst>
                    <a:ext uri="{9D8B030D-6E8A-4147-A177-3AD203B41FA5}">
                      <a16:colId xmlns:a16="http://schemas.microsoft.com/office/drawing/2014/main" val="3578480023"/>
                    </a:ext>
                  </a:extLst>
                </a:gridCol>
                <a:gridCol w="1468060">
                  <a:extLst>
                    <a:ext uri="{9D8B030D-6E8A-4147-A177-3AD203B41FA5}">
                      <a16:colId xmlns:a16="http://schemas.microsoft.com/office/drawing/2014/main" val="3390457861"/>
                    </a:ext>
                  </a:extLst>
                </a:gridCol>
              </a:tblGrid>
              <a:tr h="368118">
                <a:tc>
                  <a:txBody>
                    <a:bodyPr/>
                    <a:lstStyle/>
                    <a:p>
                      <a:pPr algn="ctr"/>
                      <a:r>
                        <a:rPr lang="en-GB" sz="1200" dirty="0">
                          <a:solidFill>
                            <a:schemeClr val="tx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Student signature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55322"/>
                  </a:ext>
                </a:extLst>
              </a:tr>
              <a:tr h="783160">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4581841"/>
                  </a:ext>
                </a:extLst>
              </a:tr>
              <a:tr h="962190">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9849941"/>
                  </a:ext>
                </a:extLst>
              </a:tr>
            </a:tbl>
          </a:graphicData>
        </a:graphic>
      </p:graphicFrame>
      <p:sp>
        <p:nvSpPr>
          <p:cNvPr id="11" name="Rectangle 10">
            <a:extLst>
              <a:ext uri="{FF2B5EF4-FFF2-40B4-BE49-F238E27FC236}">
                <a16:creationId xmlns:a16="http://schemas.microsoft.com/office/drawing/2014/main" id="{78E9621A-3388-4670-83FE-3FAAE2363BB6}"/>
              </a:ext>
            </a:extLst>
          </p:cNvPr>
          <p:cNvSpPr/>
          <p:nvPr/>
        </p:nvSpPr>
        <p:spPr>
          <a:xfrm>
            <a:off x="176288" y="4267199"/>
            <a:ext cx="4404180" cy="25165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00739CA-45BB-4027-90DF-B172D6616D8F}"/>
              </a:ext>
            </a:extLst>
          </p:cNvPr>
          <p:cNvSpPr txBox="1"/>
          <p:nvPr/>
        </p:nvSpPr>
        <p:spPr>
          <a:xfrm>
            <a:off x="176288" y="4327097"/>
            <a:ext cx="3327400" cy="430887"/>
          </a:xfrm>
          <a:prstGeom prst="rect">
            <a:avLst/>
          </a:prstGeom>
          <a:noFill/>
        </p:spPr>
        <p:txBody>
          <a:bodyPr wrap="square" rtlCol="0">
            <a:spAutoFit/>
          </a:bodyPr>
          <a:lstStyle/>
          <a:p>
            <a:r>
              <a:rPr lang="en-GB" sz="1100" dirty="0"/>
              <a:t>Insert medical exemption here (Head of Year)</a:t>
            </a:r>
          </a:p>
          <a:p>
            <a:r>
              <a:rPr lang="en-GB" sz="1100" dirty="0"/>
              <a:t>Review/end date:</a:t>
            </a:r>
          </a:p>
        </p:txBody>
      </p:sp>
      <p:pic>
        <p:nvPicPr>
          <p:cNvPr id="21" name="Picture 20">
            <a:extLst>
              <a:ext uri="{FF2B5EF4-FFF2-40B4-BE49-F238E27FC236}">
                <a16:creationId xmlns:a16="http://schemas.microsoft.com/office/drawing/2014/main" id="{E8150E1F-35C4-42FC-B19F-74B91DFCFF95}"/>
              </a:ext>
            </a:extLst>
          </p:cNvPr>
          <p:cNvPicPr>
            <a:picLocks noChangeAspect="1"/>
          </p:cNvPicPr>
          <p:nvPr/>
        </p:nvPicPr>
        <p:blipFill rotWithShape="1">
          <a:blip r:embed="rId3"/>
          <a:srcRect l="14547" t="12262" r="14217" b="8671"/>
          <a:stretch/>
        </p:blipFill>
        <p:spPr>
          <a:xfrm>
            <a:off x="6677827" y="4267199"/>
            <a:ext cx="2213298" cy="2456607"/>
          </a:xfrm>
          <a:prstGeom prst="rect">
            <a:avLst/>
          </a:prstGeom>
        </p:spPr>
      </p:pic>
      <p:sp>
        <p:nvSpPr>
          <p:cNvPr id="22" name="TextBox 21">
            <a:extLst>
              <a:ext uri="{FF2B5EF4-FFF2-40B4-BE49-F238E27FC236}">
                <a16:creationId xmlns:a16="http://schemas.microsoft.com/office/drawing/2014/main" id="{B48A5130-33A1-499B-B8C3-AC02F9BE8198}"/>
              </a:ext>
            </a:extLst>
          </p:cNvPr>
          <p:cNvSpPr txBox="1"/>
          <p:nvPr/>
        </p:nvSpPr>
        <p:spPr>
          <a:xfrm>
            <a:off x="5024768" y="4327097"/>
            <a:ext cx="1571364" cy="2308324"/>
          </a:xfrm>
          <a:prstGeom prst="rect">
            <a:avLst/>
          </a:prstGeom>
          <a:noFill/>
        </p:spPr>
        <p:txBody>
          <a:bodyPr wrap="square" rtlCol="0">
            <a:spAutoFit/>
          </a:bodyPr>
          <a:lstStyle/>
          <a:p>
            <a:pPr algn="r"/>
            <a:r>
              <a:rPr lang="en-GB" sz="1600" dirty="0"/>
              <a:t>Have a problem? Worried about someone or something? Need someone to talk to? Scan the QR code and let us know. </a:t>
            </a:r>
          </a:p>
        </p:txBody>
      </p:sp>
      <p:sp>
        <p:nvSpPr>
          <p:cNvPr id="3" name="Slide Number Placeholder 2">
            <a:extLst>
              <a:ext uri="{FF2B5EF4-FFF2-40B4-BE49-F238E27FC236}">
                <a16:creationId xmlns:a16="http://schemas.microsoft.com/office/drawing/2014/main" id="{1F0DD427-5AFC-4162-8725-CE3BB4A9427F}"/>
              </a:ext>
            </a:extLst>
          </p:cNvPr>
          <p:cNvSpPr>
            <a:spLocks noGrp="1"/>
          </p:cNvSpPr>
          <p:nvPr>
            <p:ph type="sldNum" sz="quarter" idx="12"/>
          </p:nvPr>
        </p:nvSpPr>
        <p:spPr/>
        <p:txBody>
          <a:bodyPr/>
          <a:lstStyle/>
          <a:p>
            <a:fld id="{F97864F3-E8A6-A34A-9150-9F7F915B1E8D}" type="slidenum">
              <a:rPr lang="en-US" smtClean="0"/>
              <a:t>4</a:t>
            </a:fld>
            <a:endParaRPr lang="en-US"/>
          </a:p>
        </p:txBody>
      </p:sp>
    </p:spTree>
    <p:extLst>
      <p:ext uri="{BB962C8B-B14F-4D97-AF65-F5344CB8AC3E}">
        <p14:creationId xmlns:p14="http://schemas.microsoft.com/office/powerpoint/2010/main" val="337951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Attendance – Term 6 </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2219"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Attendance </a:t>
            </a:r>
          </a:p>
        </p:txBody>
      </p:sp>
      <p:graphicFrame>
        <p:nvGraphicFramePr>
          <p:cNvPr id="6" name="Table 5">
            <a:extLst>
              <a:ext uri="{FF2B5EF4-FFF2-40B4-BE49-F238E27FC236}">
                <a16:creationId xmlns:a16="http://schemas.microsoft.com/office/drawing/2014/main" id="{BFA3E030-00F6-4802-B9F7-66C661280393}"/>
              </a:ext>
            </a:extLst>
          </p:cNvPr>
          <p:cNvGraphicFramePr>
            <a:graphicFrameLocks noGrp="1"/>
          </p:cNvGraphicFramePr>
          <p:nvPr>
            <p:extLst>
              <p:ext uri="{D42A27DB-BD31-4B8C-83A1-F6EECF244321}">
                <p14:modId xmlns:p14="http://schemas.microsoft.com/office/powerpoint/2010/main" val="3386049501"/>
              </p:ext>
            </p:extLst>
          </p:nvPr>
        </p:nvGraphicFramePr>
        <p:xfrm>
          <a:off x="174344" y="3907430"/>
          <a:ext cx="9042400" cy="2880690"/>
        </p:xfrm>
        <a:graphic>
          <a:graphicData uri="http://schemas.openxmlformats.org/drawingml/2006/table">
            <a:tbl>
              <a:tblPr firstRow="1" bandRow="1">
                <a:tableStyleId>{5C22544A-7EE6-4342-B048-85BDC9FD1C3A}</a:tableStyleId>
              </a:tblPr>
              <a:tblGrid>
                <a:gridCol w="1004711">
                  <a:extLst>
                    <a:ext uri="{9D8B030D-6E8A-4147-A177-3AD203B41FA5}">
                      <a16:colId xmlns:a16="http://schemas.microsoft.com/office/drawing/2014/main" val="789299439"/>
                    </a:ext>
                  </a:extLst>
                </a:gridCol>
                <a:gridCol w="1004711">
                  <a:extLst>
                    <a:ext uri="{9D8B030D-6E8A-4147-A177-3AD203B41FA5}">
                      <a16:colId xmlns:a16="http://schemas.microsoft.com/office/drawing/2014/main" val="2026133875"/>
                    </a:ext>
                  </a:extLst>
                </a:gridCol>
                <a:gridCol w="1004711">
                  <a:extLst>
                    <a:ext uri="{9D8B030D-6E8A-4147-A177-3AD203B41FA5}">
                      <a16:colId xmlns:a16="http://schemas.microsoft.com/office/drawing/2014/main" val="1712516849"/>
                    </a:ext>
                  </a:extLst>
                </a:gridCol>
                <a:gridCol w="1227669">
                  <a:extLst>
                    <a:ext uri="{9D8B030D-6E8A-4147-A177-3AD203B41FA5}">
                      <a16:colId xmlns:a16="http://schemas.microsoft.com/office/drawing/2014/main" val="1435022724"/>
                    </a:ext>
                  </a:extLst>
                </a:gridCol>
                <a:gridCol w="1024467">
                  <a:extLst>
                    <a:ext uri="{9D8B030D-6E8A-4147-A177-3AD203B41FA5}">
                      <a16:colId xmlns:a16="http://schemas.microsoft.com/office/drawing/2014/main" val="419295256"/>
                    </a:ext>
                  </a:extLst>
                </a:gridCol>
                <a:gridCol w="922867">
                  <a:extLst>
                    <a:ext uri="{9D8B030D-6E8A-4147-A177-3AD203B41FA5}">
                      <a16:colId xmlns:a16="http://schemas.microsoft.com/office/drawing/2014/main" val="3141338758"/>
                    </a:ext>
                  </a:extLst>
                </a:gridCol>
                <a:gridCol w="843841">
                  <a:extLst>
                    <a:ext uri="{9D8B030D-6E8A-4147-A177-3AD203B41FA5}">
                      <a16:colId xmlns:a16="http://schemas.microsoft.com/office/drawing/2014/main" val="234813801"/>
                    </a:ext>
                  </a:extLst>
                </a:gridCol>
                <a:gridCol w="1094543">
                  <a:extLst>
                    <a:ext uri="{9D8B030D-6E8A-4147-A177-3AD203B41FA5}">
                      <a16:colId xmlns:a16="http://schemas.microsoft.com/office/drawing/2014/main" val="2578860846"/>
                    </a:ext>
                  </a:extLst>
                </a:gridCol>
                <a:gridCol w="914880">
                  <a:extLst>
                    <a:ext uri="{9D8B030D-6E8A-4147-A177-3AD203B41FA5}">
                      <a16:colId xmlns:a16="http://schemas.microsoft.com/office/drawing/2014/main" val="917787689"/>
                    </a:ext>
                  </a:extLst>
                </a:gridCol>
              </a:tblGrid>
              <a:tr h="524686">
                <a:tc>
                  <a:txBody>
                    <a:bodyPr/>
                    <a:lstStyle/>
                    <a:p>
                      <a:pPr algn="ctr"/>
                      <a:r>
                        <a:rPr lang="en-GB" sz="1600" dirty="0">
                          <a:solidFill>
                            <a:schemeClr val="tx1"/>
                          </a:solidFill>
                        </a:rPr>
                        <a:t>Week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kern="1200" dirty="0">
                          <a:solidFill>
                            <a:schemeClr val="tx1"/>
                          </a:solidFill>
                          <a:latin typeface="+mn-lt"/>
                          <a:ea typeface="+mn-ea"/>
                          <a:cs typeface="+mn-cs"/>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rPr>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rPr>
                        <a:t>Colour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558146"/>
                  </a:ext>
                </a:extLst>
              </a:tr>
              <a:tr h="336572">
                <a:tc>
                  <a:txBody>
                    <a:bodyPr/>
                    <a:lstStyle/>
                    <a:p>
                      <a:pPr algn="ctr"/>
                      <a:r>
                        <a:rPr lang="en-GB" sz="16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0102812"/>
                  </a:ext>
                </a:extLst>
              </a:tr>
              <a:tr h="336572">
                <a:tc>
                  <a:txBody>
                    <a:bodyPr/>
                    <a:lstStyle/>
                    <a:p>
                      <a:pPr algn="ctr"/>
                      <a:r>
                        <a:rPr lang="en-GB" sz="16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3822961"/>
                  </a:ext>
                </a:extLst>
              </a:tr>
              <a:tr h="336572">
                <a:tc>
                  <a:txBody>
                    <a:bodyPr/>
                    <a:lstStyle/>
                    <a:p>
                      <a:pPr algn="ctr"/>
                      <a:r>
                        <a:rPr lang="en-GB" sz="16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250602"/>
                  </a:ext>
                </a:extLst>
              </a:tr>
              <a:tr h="336572">
                <a:tc>
                  <a:txBody>
                    <a:bodyPr/>
                    <a:lstStyle/>
                    <a:p>
                      <a:pPr algn="ctr"/>
                      <a:r>
                        <a:rPr lang="en-GB" sz="16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0692849"/>
                  </a:ext>
                </a:extLst>
              </a:tr>
              <a:tr h="336572">
                <a:tc>
                  <a:txBody>
                    <a:bodyPr/>
                    <a:lstStyle/>
                    <a:p>
                      <a:pPr algn="ctr"/>
                      <a:r>
                        <a:rPr lang="en-GB" sz="16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931737"/>
                  </a:ext>
                </a:extLst>
              </a:tr>
              <a:tr h="336572">
                <a:tc>
                  <a:txBody>
                    <a:bodyPr/>
                    <a:lstStyle/>
                    <a:p>
                      <a:pPr algn="ctr"/>
                      <a:r>
                        <a:rPr lang="en-GB" sz="16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8578547"/>
                  </a:ext>
                </a:extLst>
              </a:tr>
              <a:tr h="336572">
                <a:tc>
                  <a:txBody>
                    <a:bodyPr/>
                    <a:lstStyle/>
                    <a:p>
                      <a:pPr algn="ctr"/>
                      <a:r>
                        <a:rPr lang="en-GB" sz="16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3442213"/>
                  </a:ext>
                </a:extLst>
              </a:tr>
            </a:tbl>
          </a:graphicData>
        </a:graphic>
      </p:graphicFrame>
      <p:sp>
        <p:nvSpPr>
          <p:cNvPr id="9" name="Arrow: Down 8">
            <a:extLst>
              <a:ext uri="{FF2B5EF4-FFF2-40B4-BE49-F238E27FC236}">
                <a16:creationId xmlns:a16="http://schemas.microsoft.com/office/drawing/2014/main" id="{8C3C1596-E747-4CFE-B7EE-B5BA65ABE959}"/>
              </a:ext>
            </a:extLst>
          </p:cNvPr>
          <p:cNvSpPr/>
          <p:nvPr/>
        </p:nvSpPr>
        <p:spPr>
          <a:xfrm rot="10800000">
            <a:off x="8502486" y="4014991"/>
            <a:ext cx="45719" cy="21166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FA7D436A-9706-4276-9E9D-BE2941E89522}"/>
              </a:ext>
            </a:extLst>
          </p:cNvPr>
          <p:cNvSpPr/>
          <p:nvPr/>
        </p:nvSpPr>
        <p:spPr>
          <a:xfrm>
            <a:off x="9015568" y="4014990"/>
            <a:ext cx="45719" cy="2116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9D84B7AB-4AE5-4B9F-B76E-1648AB261A9A}"/>
              </a:ext>
            </a:extLst>
          </p:cNvPr>
          <p:cNvSpPr/>
          <p:nvPr/>
        </p:nvSpPr>
        <p:spPr>
          <a:xfrm rot="16200000">
            <a:off x="8759027" y="4023556"/>
            <a:ext cx="45719" cy="21166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C9FB013-5F90-48C5-AADF-ABE0F0BE9C06}"/>
              </a:ext>
            </a:extLst>
          </p:cNvPr>
          <p:cNvPicPr>
            <a:picLocks noChangeAspect="1"/>
          </p:cNvPicPr>
          <p:nvPr/>
        </p:nvPicPr>
        <p:blipFill rotWithShape="1">
          <a:blip r:embed="rId3"/>
          <a:srcRect l="3721" t="1784" r="3470" b="17092"/>
          <a:stretch/>
        </p:blipFill>
        <p:spPr>
          <a:xfrm>
            <a:off x="3752142" y="481609"/>
            <a:ext cx="2446414" cy="3043254"/>
          </a:xfrm>
          <a:prstGeom prst="rect">
            <a:avLst/>
          </a:prstGeom>
        </p:spPr>
      </p:pic>
      <p:pic>
        <p:nvPicPr>
          <p:cNvPr id="12" name="Picture 11">
            <a:extLst>
              <a:ext uri="{FF2B5EF4-FFF2-40B4-BE49-F238E27FC236}">
                <a16:creationId xmlns:a16="http://schemas.microsoft.com/office/drawing/2014/main" id="{A10C0EBF-C263-4DDE-8CB8-3EA4898D1D85}"/>
              </a:ext>
            </a:extLst>
          </p:cNvPr>
          <p:cNvPicPr>
            <a:picLocks noChangeAspect="1"/>
          </p:cNvPicPr>
          <p:nvPr/>
        </p:nvPicPr>
        <p:blipFill rotWithShape="1">
          <a:blip r:embed="rId4"/>
          <a:srcRect t="5949" r="3790"/>
          <a:stretch/>
        </p:blipFill>
        <p:spPr>
          <a:xfrm>
            <a:off x="357752" y="1200090"/>
            <a:ext cx="2847570" cy="1219200"/>
          </a:xfrm>
          <a:prstGeom prst="rect">
            <a:avLst/>
          </a:prstGeom>
        </p:spPr>
      </p:pic>
      <p:pic>
        <p:nvPicPr>
          <p:cNvPr id="15" name="Picture 14">
            <a:extLst>
              <a:ext uri="{FF2B5EF4-FFF2-40B4-BE49-F238E27FC236}">
                <a16:creationId xmlns:a16="http://schemas.microsoft.com/office/drawing/2014/main" id="{06850171-104D-4C9F-BFB2-7D42ECDDDDD2}"/>
              </a:ext>
            </a:extLst>
          </p:cNvPr>
          <p:cNvPicPr>
            <a:picLocks noChangeAspect="1"/>
          </p:cNvPicPr>
          <p:nvPr/>
        </p:nvPicPr>
        <p:blipFill rotWithShape="1">
          <a:blip r:embed="rId5"/>
          <a:srcRect t="16840"/>
          <a:stretch/>
        </p:blipFill>
        <p:spPr>
          <a:xfrm>
            <a:off x="6531339" y="487485"/>
            <a:ext cx="2606539" cy="3037378"/>
          </a:xfrm>
          <a:prstGeom prst="rect">
            <a:avLst/>
          </a:prstGeom>
        </p:spPr>
      </p:pic>
      <p:sp>
        <p:nvSpPr>
          <p:cNvPr id="18" name="TextBox 17">
            <a:extLst>
              <a:ext uri="{FF2B5EF4-FFF2-40B4-BE49-F238E27FC236}">
                <a16:creationId xmlns:a16="http://schemas.microsoft.com/office/drawing/2014/main" id="{05C10E69-11A1-4745-B375-352116F6DBBA}"/>
              </a:ext>
            </a:extLst>
          </p:cNvPr>
          <p:cNvSpPr txBox="1"/>
          <p:nvPr/>
        </p:nvSpPr>
        <p:spPr>
          <a:xfrm>
            <a:off x="0" y="3454015"/>
            <a:ext cx="3591309"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Personal Attendance Record </a:t>
            </a:r>
          </a:p>
        </p:txBody>
      </p:sp>
      <p:sp>
        <p:nvSpPr>
          <p:cNvPr id="3" name="Slide Number Placeholder 2">
            <a:extLst>
              <a:ext uri="{FF2B5EF4-FFF2-40B4-BE49-F238E27FC236}">
                <a16:creationId xmlns:a16="http://schemas.microsoft.com/office/drawing/2014/main" id="{635B1DF5-9C0D-4828-B575-F7C1565EA18A}"/>
              </a:ext>
            </a:extLst>
          </p:cNvPr>
          <p:cNvSpPr>
            <a:spLocks noGrp="1"/>
          </p:cNvSpPr>
          <p:nvPr>
            <p:ph type="sldNum" sz="quarter" idx="12"/>
          </p:nvPr>
        </p:nvSpPr>
        <p:spPr/>
        <p:txBody>
          <a:bodyPr/>
          <a:lstStyle/>
          <a:p>
            <a:fld id="{F97864F3-E8A6-A34A-9150-9F7F915B1E8D}" type="slidenum">
              <a:rPr lang="en-US" smtClean="0"/>
              <a:t>5</a:t>
            </a:fld>
            <a:endParaRPr lang="en-US"/>
          </a:p>
        </p:txBody>
      </p:sp>
    </p:spTree>
    <p:extLst>
      <p:ext uri="{BB962C8B-B14F-4D97-AF65-F5344CB8AC3E}">
        <p14:creationId xmlns:p14="http://schemas.microsoft.com/office/powerpoint/2010/main" val="112519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Home School Agreement and Uniform </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10" name="TextBox 9">
            <a:extLst>
              <a:ext uri="{FF2B5EF4-FFF2-40B4-BE49-F238E27FC236}">
                <a16:creationId xmlns:a16="http://schemas.microsoft.com/office/drawing/2014/main" id="{D3A5F973-A5CC-4B51-89D3-3ABF85C4C773}"/>
              </a:ext>
            </a:extLst>
          </p:cNvPr>
          <p:cNvSpPr txBox="1"/>
          <p:nvPr/>
        </p:nvSpPr>
        <p:spPr>
          <a:xfrm>
            <a:off x="122286" y="415066"/>
            <a:ext cx="3509142" cy="6401753"/>
          </a:xfrm>
          <a:prstGeom prst="rect">
            <a:avLst/>
          </a:prstGeom>
          <a:solidFill>
            <a:schemeClr val="bg1"/>
          </a:solidFill>
          <a:ln w="28575">
            <a:solidFill>
              <a:schemeClr val="tx1"/>
            </a:solidFill>
          </a:ln>
        </p:spPr>
        <p:txBody>
          <a:bodyPr wrap="square" rtlCol="0">
            <a:spAutoFit/>
          </a:bodyPr>
          <a:lstStyle/>
          <a:p>
            <a:r>
              <a:rPr lang="en-GB" sz="1000" b="1" dirty="0"/>
              <a:t>As a student of the school I will:</a:t>
            </a:r>
            <a:endParaRPr lang="en-GB" sz="1000" dirty="0"/>
          </a:p>
          <a:p>
            <a:pPr marL="171450" lvl="0" indent="-171450">
              <a:buFont typeface="Arial" panose="020B0604020202020204" pitchFamily="34" charset="0"/>
              <a:buChar char="•"/>
            </a:pPr>
            <a:r>
              <a:rPr lang="en-GB" sz="1000" dirty="0"/>
              <a:t>Attend school every day and on time</a:t>
            </a:r>
          </a:p>
          <a:p>
            <a:pPr marL="171450" lvl="0" indent="-171450">
              <a:buFont typeface="Arial" panose="020B0604020202020204" pitchFamily="34" charset="0"/>
              <a:buChar char="•"/>
            </a:pPr>
            <a:r>
              <a:rPr lang="en-GB" sz="1000" dirty="0"/>
              <a:t>Represent the school in a positive way on my way to and from school</a:t>
            </a:r>
          </a:p>
          <a:p>
            <a:pPr marL="171450" lvl="0" indent="-171450">
              <a:buFont typeface="Arial" panose="020B0604020202020204" pitchFamily="34" charset="0"/>
              <a:buChar char="•"/>
            </a:pPr>
            <a:r>
              <a:rPr lang="en-GB" sz="1000" dirty="0"/>
              <a:t>Wear the correct school uniform smartly at all times</a:t>
            </a:r>
          </a:p>
          <a:p>
            <a:pPr marL="171450" lvl="0" indent="-171450">
              <a:buFont typeface="Arial" panose="020B0604020202020204" pitchFamily="34" charset="0"/>
              <a:buChar char="•"/>
            </a:pPr>
            <a:r>
              <a:rPr lang="en-GB" sz="1000" dirty="0"/>
              <a:t>Ensure I have downloaded the </a:t>
            </a:r>
            <a:r>
              <a:rPr lang="en-GB" sz="1000" dirty="0" err="1"/>
              <a:t>ClassCharts</a:t>
            </a:r>
            <a:r>
              <a:rPr lang="en-GB" sz="1000" dirty="0"/>
              <a:t> app and actively use the platform so that I am up to date with notifications regarding my behaviour, attendance, homework and detentions</a:t>
            </a:r>
          </a:p>
          <a:p>
            <a:pPr marL="171450" lvl="0" indent="-171450">
              <a:buFont typeface="Arial" panose="020B0604020202020204" pitchFamily="34" charset="0"/>
              <a:buChar char="•"/>
            </a:pPr>
            <a:r>
              <a:rPr lang="en-GB" sz="1000" dirty="0"/>
              <a:t>Follow the “Maidenhill Expectations” for all students regarding their Behaviour for Learning and uphold the school’s expectations to ‘Be kind, Aspire, Persevere and Achieve’</a:t>
            </a:r>
          </a:p>
          <a:p>
            <a:pPr marL="171450" lvl="0" indent="-171450">
              <a:buFont typeface="Arial" panose="020B0604020202020204" pitchFamily="34" charset="0"/>
              <a:buChar char="•"/>
            </a:pPr>
            <a:r>
              <a:rPr lang="en-GB" sz="1000" dirty="0"/>
              <a:t>Not use my mobile phone in school</a:t>
            </a:r>
          </a:p>
          <a:p>
            <a:pPr marL="171450" lvl="0" indent="-171450">
              <a:buFont typeface="Arial" panose="020B0604020202020204" pitchFamily="34" charset="0"/>
              <a:buChar char="•"/>
            </a:pPr>
            <a:r>
              <a:rPr lang="en-GB" sz="1000" dirty="0"/>
              <a:t>Go to reception if I need to contact home</a:t>
            </a:r>
          </a:p>
          <a:p>
            <a:pPr marL="171450" lvl="0" indent="-171450">
              <a:buFont typeface="Arial" panose="020B0604020202020204" pitchFamily="34" charset="0"/>
              <a:buChar char="•"/>
            </a:pPr>
            <a:r>
              <a:rPr lang="en-GB" sz="1000" dirty="0"/>
              <a:t>Be polite and considerate to all members of the school community</a:t>
            </a:r>
          </a:p>
          <a:p>
            <a:pPr marL="171450" lvl="0" indent="-171450">
              <a:buFont typeface="Arial" panose="020B0604020202020204" pitchFamily="34" charset="0"/>
              <a:buChar char="•"/>
            </a:pPr>
            <a:r>
              <a:rPr lang="en-GB" sz="1000" dirty="0"/>
              <a:t>Ensure that my behaviour has a positive impact on other students’ learning and progress</a:t>
            </a:r>
          </a:p>
          <a:p>
            <a:pPr marL="171450" lvl="0" indent="-171450">
              <a:buFont typeface="Arial" panose="020B0604020202020204" pitchFamily="34" charset="0"/>
              <a:buChar char="•"/>
            </a:pPr>
            <a:r>
              <a:rPr lang="en-GB" sz="1000" dirty="0"/>
              <a:t>Refuse to take part in bullying or anti-social behaviour, including on social media</a:t>
            </a:r>
          </a:p>
          <a:p>
            <a:pPr marL="171450" lvl="0" indent="-171450">
              <a:buFont typeface="Arial" panose="020B0604020202020204" pitchFamily="34" charset="0"/>
              <a:buChar char="•"/>
            </a:pPr>
            <a:r>
              <a:rPr lang="en-GB" sz="1000" dirty="0"/>
              <a:t>Take responsibility for my own learning and actively participate in lessons</a:t>
            </a:r>
          </a:p>
          <a:p>
            <a:pPr marL="171450" lvl="0" indent="-171450">
              <a:buFont typeface="Arial" panose="020B0604020202020204" pitchFamily="34" charset="0"/>
              <a:buChar char="•"/>
            </a:pPr>
            <a:r>
              <a:rPr lang="en-GB" sz="1000" dirty="0"/>
              <a:t>Actively seek ways to improve my work and respond effectively to feedback</a:t>
            </a:r>
          </a:p>
          <a:p>
            <a:pPr marL="171450" lvl="0" indent="-171450">
              <a:buFont typeface="Arial" panose="020B0604020202020204" pitchFamily="34" charset="0"/>
              <a:buChar char="•"/>
            </a:pPr>
            <a:r>
              <a:rPr lang="en-GB" sz="1000" dirty="0"/>
              <a:t>Complete all my classwork and homework to the best of my ability and on time</a:t>
            </a:r>
          </a:p>
          <a:p>
            <a:pPr marL="171450" lvl="0" indent="-171450">
              <a:buFont typeface="Arial" panose="020B0604020202020204" pitchFamily="34" charset="0"/>
              <a:buChar char="•"/>
            </a:pPr>
            <a:r>
              <a:rPr lang="en-GB" sz="1000" dirty="0"/>
              <a:t>Respect the environment of the school and its neighbourhood, and help to keep it clean and tidy, free from litter and graffiti</a:t>
            </a:r>
          </a:p>
          <a:p>
            <a:pPr marL="171450" lvl="0" indent="-171450">
              <a:buFont typeface="Arial" panose="020B0604020202020204" pitchFamily="34" charset="0"/>
              <a:buChar char="•"/>
            </a:pPr>
            <a:r>
              <a:rPr lang="en-GB" sz="1000" dirty="0"/>
              <a:t>Represent the school in a positive way in the local community and when participating in school activities or visits, and on social media</a:t>
            </a:r>
          </a:p>
          <a:p>
            <a:pPr marL="171450" lvl="0" indent="-171450">
              <a:buFont typeface="Arial" panose="020B0604020202020204" pitchFamily="34" charset="0"/>
              <a:buChar char="•"/>
            </a:pPr>
            <a:r>
              <a:rPr lang="en-GB" sz="1000" dirty="0"/>
              <a:t>Talk with my parent(s)/carer(s) and school staff about any concerns in school</a:t>
            </a:r>
          </a:p>
          <a:p>
            <a:pPr marL="171450" lvl="0" indent="-171450">
              <a:buFont typeface="Arial" panose="020B0604020202020204" pitchFamily="34" charset="0"/>
              <a:buChar char="•"/>
            </a:pPr>
            <a:r>
              <a:rPr lang="en-GB" sz="1000" dirty="0"/>
              <a:t>Pass any written correspondence to my parents’/carers’ on the day they are issued</a:t>
            </a:r>
          </a:p>
          <a:p>
            <a:pPr marL="171450" lvl="0" indent="-171450">
              <a:buFont typeface="Arial" panose="020B0604020202020204" pitchFamily="34" charset="0"/>
              <a:buChar char="•"/>
            </a:pPr>
            <a:r>
              <a:rPr lang="en-GB" sz="1000" dirty="0"/>
              <a:t>Interact positively with any school social media platforms.</a:t>
            </a:r>
          </a:p>
          <a:p>
            <a:r>
              <a:rPr lang="en-GB" sz="1000" dirty="0"/>
              <a:t> </a:t>
            </a:r>
          </a:p>
          <a:p>
            <a:r>
              <a:rPr lang="en-GB" sz="1000" dirty="0"/>
              <a:t> </a:t>
            </a:r>
          </a:p>
          <a:p>
            <a:r>
              <a:rPr lang="en-GB" sz="1000" b="1" dirty="0"/>
              <a:t>Student Signature …………………………………………………………</a:t>
            </a:r>
            <a:endParaRPr lang="en-GB" sz="400" dirty="0"/>
          </a:p>
        </p:txBody>
      </p:sp>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Home School Agreement and uniform expectations </a:t>
            </a:r>
          </a:p>
        </p:txBody>
      </p:sp>
      <p:sp>
        <p:nvSpPr>
          <p:cNvPr id="6" name="TextBox 5">
            <a:extLst>
              <a:ext uri="{FF2B5EF4-FFF2-40B4-BE49-F238E27FC236}">
                <a16:creationId xmlns:a16="http://schemas.microsoft.com/office/drawing/2014/main" id="{3D65516D-8140-4BED-AC70-0A8FA2CD6A50}"/>
              </a:ext>
            </a:extLst>
          </p:cNvPr>
          <p:cNvSpPr txBox="1"/>
          <p:nvPr/>
        </p:nvSpPr>
        <p:spPr>
          <a:xfrm>
            <a:off x="3689996" y="498063"/>
            <a:ext cx="3503199" cy="2462213"/>
          </a:xfrm>
          <a:prstGeom prst="rect">
            <a:avLst/>
          </a:prstGeom>
          <a:solidFill>
            <a:schemeClr val="bg1"/>
          </a:solidFill>
          <a:ln w="28575">
            <a:solidFill>
              <a:schemeClr val="bg1"/>
            </a:solidFill>
          </a:ln>
        </p:spPr>
        <p:txBody>
          <a:bodyPr wrap="square" rtlCol="0">
            <a:spAutoFit/>
          </a:bodyPr>
          <a:lstStyle/>
          <a:p>
            <a:r>
              <a:rPr lang="en-GB" sz="1000" b="1" dirty="0" err="1"/>
              <a:t>Maidenhill</a:t>
            </a:r>
            <a:r>
              <a:rPr lang="en-GB" sz="1000" b="1" dirty="0"/>
              <a:t> Uniform</a:t>
            </a:r>
          </a:p>
          <a:p>
            <a:pPr marL="171450" indent="-171450">
              <a:buFont typeface="Wingdings" panose="05000000000000000000" pitchFamily="2" charset="2"/>
              <a:buChar char="v"/>
            </a:pPr>
            <a:r>
              <a:rPr lang="en-GB" sz="1000" dirty="0" err="1"/>
              <a:t>Maidenhill</a:t>
            </a:r>
            <a:r>
              <a:rPr lang="en-GB" sz="1000" dirty="0"/>
              <a:t> school blazer needed at all times</a:t>
            </a:r>
          </a:p>
          <a:p>
            <a:pPr marL="171450" indent="-171450">
              <a:buFont typeface="Wingdings" panose="05000000000000000000" pitchFamily="2" charset="2"/>
              <a:buChar char="v"/>
            </a:pPr>
            <a:r>
              <a:rPr lang="en-GB" sz="1000" dirty="0" err="1"/>
              <a:t>Maidenhill</a:t>
            </a:r>
            <a:r>
              <a:rPr lang="en-GB" sz="1000" dirty="0"/>
              <a:t> school tie</a:t>
            </a:r>
          </a:p>
          <a:p>
            <a:pPr marL="171450" indent="-171450">
              <a:buFont typeface="Wingdings" panose="05000000000000000000" pitchFamily="2" charset="2"/>
              <a:buChar char="v"/>
            </a:pPr>
            <a:r>
              <a:rPr lang="en-GB" sz="1000" dirty="0"/>
              <a:t>Long or short sleeved plain white shirt, </a:t>
            </a:r>
            <a:r>
              <a:rPr lang="en-GB" sz="1000" b="1" dirty="0"/>
              <a:t>tucked in when in the school building</a:t>
            </a:r>
          </a:p>
          <a:p>
            <a:pPr marL="171450" indent="-171450">
              <a:buFont typeface="Wingdings" panose="05000000000000000000" pitchFamily="2" charset="2"/>
              <a:buChar char="v"/>
            </a:pPr>
            <a:r>
              <a:rPr lang="en-GB" sz="1000" dirty="0"/>
              <a:t>Plain black, smart, tailored trousers</a:t>
            </a:r>
          </a:p>
          <a:p>
            <a:pPr marL="171450" indent="-171450">
              <a:buFont typeface="Wingdings" panose="05000000000000000000" pitchFamily="2" charset="2"/>
              <a:buChar char="v"/>
            </a:pPr>
            <a:r>
              <a:rPr lang="en-GB" sz="1000" dirty="0"/>
              <a:t>Footwear should be a shoe and not a boot, and entirely black</a:t>
            </a:r>
          </a:p>
          <a:p>
            <a:pPr marL="171450" indent="-171450">
              <a:buFont typeface="Wingdings" panose="05000000000000000000" pitchFamily="2" charset="2"/>
              <a:buChar char="v"/>
            </a:pPr>
            <a:r>
              <a:rPr lang="en-GB" sz="1000" dirty="0"/>
              <a:t>White, grey or black socks with no logos</a:t>
            </a:r>
          </a:p>
          <a:p>
            <a:pPr marL="171450" indent="-171450">
              <a:buFont typeface="Wingdings" panose="05000000000000000000" pitchFamily="2" charset="2"/>
              <a:buChar char="v"/>
            </a:pPr>
            <a:r>
              <a:rPr lang="en-GB" sz="1000" dirty="0"/>
              <a:t>Black or nude tights. No patterns. </a:t>
            </a:r>
          </a:p>
          <a:p>
            <a:pPr marL="171450" indent="-171450">
              <a:buFont typeface="Wingdings" panose="05000000000000000000" pitchFamily="2" charset="2"/>
              <a:buChar char="v"/>
            </a:pPr>
            <a:r>
              <a:rPr lang="en-GB" sz="1000" dirty="0"/>
              <a:t>Optional  </a:t>
            </a:r>
          </a:p>
          <a:p>
            <a:pPr marL="628650" lvl="1" indent="-171450">
              <a:buFont typeface="Arial" panose="020B0604020202020204" pitchFamily="34" charset="0"/>
              <a:buChar char="•"/>
            </a:pPr>
            <a:r>
              <a:rPr lang="en-GB" sz="1000" dirty="0" err="1"/>
              <a:t>Maidenhill</a:t>
            </a:r>
            <a:r>
              <a:rPr lang="en-GB" sz="1000" dirty="0"/>
              <a:t> skirt </a:t>
            </a:r>
          </a:p>
          <a:p>
            <a:pPr marL="628650" lvl="1" indent="-171450">
              <a:buFont typeface="Arial" panose="020B0604020202020204" pitchFamily="34" charset="0"/>
              <a:buChar char="•"/>
            </a:pPr>
            <a:r>
              <a:rPr lang="en-GB" sz="1000" dirty="0" err="1"/>
              <a:t>Maidenhill</a:t>
            </a:r>
            <a:r>
              <a:rPr lang="en-GB" sz="1000" dirty="0"/>
              <a:t> shorts</a:t>
            </a:r>
          </a:p>
          <a:p>
            <a:pPr marL="628650" lvl="1" indent="-171450">
              <a:buFont typeface="Arial" panose="020B0604020202020204" pitchFamily="34" charset="0"/>
              <a:buChar char="•"/>
            </a:pPr>
            <a:r>
              <a:rPr lang="en-GB" sz="1000" dirty="0"/>
              <a:t>Simple black belt</a:t>
            </a:r>
          </a:p>
          <a:p>
            <a:pPr marL="628650" lvl="1" indent="-171450">
              <a:buFont typeface="Arial" panose="020B0604020202020204" pitchFamily="34" charset="0"/>
              <a:buChar char="•"/>
            </a:pPr>
            <a:r>
              <a:rPr lang="en-GB" sz="1000" dirty="0" err="1"/>
              <a:t>Maidenhill</a:t>
            </a:r>
            <a:r>
              <a:rPr lang="en-GB" sz="1000" dirty="0"/>
              <a:t> jumper</a:t>
            </a:r>
          </a:p>
          <a:p>
            <a:endParaRPr lang="en-GB" sz="400" dirty="0"/>
          </a:p>
        </p:txBody>
      </p:sp>
      <p:sp>
        <p:nvSpPr>
          <p:cNvPr id="3" name="TextBox 2">
            <a:extLst>
              <a:ext uri="{FF2B5EF4-FFF2-40B4-BE49-F238E27FC236}">
                <a16:creationId xmlns:a16="http://schemas.microsoft.com/office/drawing/2014/main" id="{B60FA5BB-B1E0-43D4-BCBB-7B50733B6A9D}"/>
              </a:ext>
            </a:extLst>
          </p:cNvPr>
          <p:cNvSpPr txBox="1"/>
          <p:nvPr/>
        </p:nvSpPr>
        <p:spPr>
          <a:xfrm>
            <a:off x="7217636" y="621353"/>
            <a:ext cx="1663445" cy="2246769"/>
          </a:xfrm>
          <a:prstGeom prst="rect">
            <a:avLst/>
          </a:prstGeom>
          <a:noFill/>
        </p:spPr>
        <p:txBody>
          <a:bodyPr wrap="square" rtlCol="0">
            <a:spAutoFit/>
          </a:bodyPr>
          <a:lstStyle/>
          <a:p>
            <a:pPr marL="171450" indent="-171450">
              <a:buFont typeface="Wingdings" panose="05000000000000000000" pitchFamily="2" charset="2"/>
              <a:buChar char="v"/>
            </a:pPr>
            <a:r>
              <a:rPr lang="en-GB" sz="1000" dirty="0"/>
              <a:t>Jewellery must be easily removed for practical lessons. Earrings must be studs and not dangle. Necklaces should be underneath the shirt</a:t>
            </a:r>
          </a:p>
          <a:p>
            <a:pPr marL="171450" indent="-171450">
              <a:buFont typeface="Wingdings" panose="05000000000000000000" pitchFamily="2" charset="2"/>
              <a:buChar char="v"/>
            </a:pPr>
            <a:r>
              <a:rPr lang="en-GB" sz="1000" dirty="0"/>
              <a:t>Make-up should be discreet</a:t>
            </a:r>
          </a:p>
          <a:p>
            <a:pPr marL="171450" indent="-171450">
              <a:buFont typeface="Wingdings" panose="05000000000000000000" pitchFamily="2" charset="2"/>
              <a:buChar char="v"/>
            </a:pPr>
            <a:r>
              <a:rPr lang="en-GB" sz="1000" dirty="0"/>
              <a:t>Hair must not be of extreme style or colour. Long hair should be tied back for health and safety reasons in certain subjects</a:t>
            </a:r>
          </a:p>
        </p:txBody>
      </p:sp>
      <p:pic>
        <p:nvPicPr>
          <p:cNvPr id="7" name="Picture 6">
            <a:extLst>
              <a:ext uri="{FF2B5EF4-FFF2-40B4-BE49-F238E27FC236}">
                <a16:creationId xmlns:a16="http://schemas.microsoft.com/office/drawing/2014/main" id="{D472935D-FE2C-4AFC-9C04-7EBF93DE53FE}"/>
              </a:ext>
            </a:extLst>
          </p:cNvPr>
          <p:cNvPicPr>
            <a:picLocks noChangeAspect="1"/>
          </p:cNvPicPr>
          <p:nvPr/>
        </p:nvPicPr>
        <p:blipFill rotWithShape="1">
          <a:blip r:embed="rId3"/>
          <a:srcRect t="8408"/>
          <a:stretch/>
        </p:blipFill>
        <p:spPr>
          <a:xfrm>
            <a:off x="6128296" y="1627102"/>
            <a:ext cx="1193725" cy="1640031"/>
          </a:xfrm>
          <a:prstGeom prst="rect">
            <a:avLst/>
          </a:prstGeom>
        </p:spPr>
      </p:pic>
      <p:pic>
        <p:nvPicPr>
          <p:cNvPr id="8" name="Picture 7">
            <a:extLst>
              <a:ext uri="{FF2B5EF4-FFF2-40B4-BE49-F238E27FC236}">
                <a16:creationId xmlns:a16="http://schemas.microsoft.com/office/drawing/2014/main" id="{513DCACE-2705-41EF-9C4F-4BC808BF2B07}"/>
              </a:ext>
            </a:extLst>
          </p:cNvPr>
          <p:cNvPicPr>
            <a:picLocks noChangeAspect="1"/>
          </p:cNvPicPr>
          <p:nvPr/>
        </p:nvPicPr>
        <p:blipFill rotWithShape="1">
          <a:blip r:embed="rId4"/>
          <a:srcRect l="31369" r="36136"/>
          <a:stretch/>
        </p:blipFill>
        <p:spPr>
          <a:xfrm>
            <a:off x="8822612" y="713355"/>
            <a:ext cx="525147" cy="2154767"/>
          </a:xfrm>
          <a:prstGeom prst="rect">
            <a:avLst/>
          </a:prstGeom>
        </p:spPr>
      </p:pic>
      <p:pic>
        <p:nvPicPr>
          <p:cNvPr id="9" name="Picture 8">
            <a:extLst>
              <a:ext uri="{FF2B5EF4-FFF2-40B4-BE49-F238E27FC236}">
                <a16:creationId xmlns:a16="http://schemas.microsoft.com/office/drawing/2014/main" id="{3B774F7F-63BA-4FE3-AF47-80C0960C9A54}"/>
              </a:ext>
            </a:extLst>
          </p:cNvPr>
          <p:cNvPicPr>
            <a:picLocks noChangeAspect="1"/>
          </p:cNvPicPr>
          <p:nvPr/>
        </p:nvPicPr>
        <p:blipFill>
          <a:blip r:embed="rId5"/>
          <a:stretch>
            <a:fillRect/>
          </a:stretch>
        </p:blipFill>
        <p:spPr>
          <a:xfrm>
            <a:off x="3726204" y="2841517"/>
            <a:ext cx="1108228" cy="1280619"/>
          </a:xfrm>
          <a:prstGeom prst="rect">
            <a:avLst/>
          </a:prstGeom>
        </p:spPr>
      </p:pic>
      <p:pic>
        <p:nvPicPr>
          <p:cNvPr id="12" name="Picture 11">
            <a:extLst>
              <a:ext uri="{FF2B5EF4-FFF2-40B4-BE49-F238E27FC236}">
                <a16:creationId xmlns:a16="http://schemas.microsoft.com/office/drawing/2014/main" id="{685CBB4C-1DB9-4995-ADAF-33E0D6D2D921}"/>
              </a:ext>
            </a:extLst>
          </p:cNvPr>
          <p:cNvPicPr>
            <a:picLocks noChangeAspect="1"/>
          </p:cNvPicPr>
          <p:nvPr/>
        </p:nvPicPr>
        <p:blipFill rotWithShape="1">
          <a:blip r:embed="rId6"/>
          <a:srcRect l="25167" r="24650"/>
          <a:stretch/>
        </p:blipFill>
        <p:spPr>
          <a:xfrm>
            <a:off x="8679204" y="5159437"/>
            <a:ext cx="680776" cy="1653027"/>
          </a:xfrm>
          <a:prstGeom prst="rect">
            <a:avLst/>
          </a:prstGeom>
        </p:spPr>
      </p:pic>
      <p:sp>
        <p:nvSpPr>
          <p:cNvPr id="14" name="TextBox 13">
            <a:extLst>
              <a:ext uri="{FF2B5EF4-FFF2-40B4-BE49-F238E27FC236}">
                <a16:creationId xmlns:a16="http://schemas.microsoft.com/office/drawing/2014/main" id="{3DE34C07-F0EB-4CF5-AFD9-66AC868A6674}"/>
              </a:ext>
            </a:extLst>
          </p:cNvPr>
          <p:cNvSpPr txBox="1"/>
          <p:nvPr/>
        </p:nvSpPr>
        <p:spPr>
          <a:xfrm>
            <a:off x="4953000" y="3405111"/>
            <a:ext cx="2754561" cy="1692771"/>
          </a:xfrm>
          <a:prstGeom prst="rect">
            <a:avLst/>
          </a:prstGeom>
          <a:solidFill>
            <a:schemeClr val="bg1"/>
          </a:solidFill>
          <a:ln w="28575">
            <a:solidFill>
              <a:schemeClr val="bg1"/>
            </a:solidFill>
          </a:ln>
        </p:spPr>
        <p:txBody>
          <a:bodyPr wrap="square" rtlCol="0">
            <a:spAutoFit/>
          </a:bodyPr>
          <a:lstStyle/>
          <a:p>
            <a:r>
              <a:rPr lang="en-GB" sz="1000" b="1" dirty="0" err="1"/>
              <a:t>Maidenhill</a:t>
            </a:r>
            <a:r>
              <a:rPr lang="en-GB" sz="1000" b="1" dirty="0"/>
              <a:t> PE Uniform</a:t>
            </a:r>
          </a:p>
          <a:p>
            <a:pPr marL="171450" indent="-171450">
              <a:buFont typeface="Wingdings" panose="05000000000000000000" pitchFamily="2" charset="2"/>
              <a:buChar char="v"/>
            </a:pPr>
            <a:r>
              <a:rPr lang="en-GB" sz="1000" dirty="0"/>
              <a:t>Red </a:t>
            </a:r>
            <a:r>
              <a:rPr lang="en-GB" sz="1000" dirty="0" err="1"/>
              <a:t>Maidenhill</a:t>
            </a:r>
            <a:r>
              <a:rPr lang="en-GB" sz="1000" dirty="0"/>
              <a:t> PE polo shirt</a:t>
            </a:r>
          </a:p>
          <a:p>
            <a:pPr marL="171450" indent="-171450">
              <a:buFont typeface="Wingdings" panose="05000000000000000000" pitchFamily="2" charset="2"/>
              <a:buChar char="v"/>
            </a:pPr>
            <a:r>
              <a:rPr lang="en-GB" sz="1000" dirty="0"/>
              <a:t>Red </a:t>
            </a:r>
            <a:r>
              <a:rPr lang="en-GB" sz="1000" dirty="0" err="1"/>
              <a:t>Maidenhill</a:t>
            </a:r>
            <a:r>
              <a:rPr lang="en-GB" sz="1000" dirty="0"/>
              <a:t> hooded jumper </a:t>
            </a:r>
          </a:p>
          <a:p>
            <a:pPr marL="171450" indent="-171450">
              <a:buFont typeface="Wingdings" panose="05000000000000000000" pitchFamily="2" charset="2"/>
              <a:buChar char="v"/>
            </a:pPr>
            <a:r>
              <a:rPr lang="en-GB" sz="1000" dirty="0"/>
              <a:t>Optional Rugby shirt </a:t>
            </a:r>
          </a:p>
          <a:p>
            <a:pPr marL="171450" indent="-171450">
              <a:buFont typeface="Wingdings" panose="05000000000000000000" pitchFamily="2" charset="2"/>
              <a:buChar char="v"/>
            </a:pPr>
            <a:r>
              <a:rPr lang="en-GB" sz="1000" dirty="0"/>
              <a:t>Options for the lower half:</a:t>
            </a:r>
          </a:p>
          <a:p>
            <a:pPr marL="628650" lvl="1" indent="-171450">
              <a:buFont typeface="Arial" panose="020B0604020202020204" pitchFamily="34" charset="0"/>
              <a:buChar char="•"/>
            </a:pPr>
            <a:r>
              <a:rPr lang="en-GB" sz="1000" dirty="0"/>
              <a:t>Plain black shorts with no logos</a:t>
            </a:r>
          </a:p>
          <a:p>
            <a:pPr marL="628650" lvl="1" indent="-171450">
              <a:buFont typeface="Arial" panose="020B0604020202020204" pitchFamily="34" charset="0"/>
              <a:buChar char="•"/>
            </a:pPr>
            <a:r>
              <a:rPr lang="en-GB" sz="1000" dirty="0"/>
              <a:t>Black tracksuit bottoms with no logos</a:t>
            </a:r>
          </a:p>
          <a:p>
            <a:pPr marL="628650" lvl="1" indent="-171450">
              <a:buFont typeface="Arial" panose="020B0604020202020204" pitchFamily="34" charset="0"/>
              <a:buChar char="•"/>
            </a:pPr>
            <a:r>
              <a:rPr lang="en-GB" sz="1000" dirty="0" err="1"/>
              <a:t>Maidenhill</a:t>
            </a:r>
            <a:r>
              <a:rPr lang="en-GB" sz="1000" dirty="0"/>
              <a:t> leggings</a:t>
            </a:r>
          </a:p>
          <a:p>
            <a:pPr marL="628650" lvl="1" indent="-171450">
              <a:buFont typeface="Arial" panose="020B0604020202020204" pitchFamily="34" charset="0"/>
              <a:buChar char="•"/>
            </a:pPr>
            <a:r>
              <a:rPr lang="en-GB" sz="1000" dirty="0" err="1"/>
              <a:t>Maidenhill</a:t>
            </a:r>
            <a:r>
              <a:rPr lang="en-GB" sz="1000" dirty="0"/>
              <a:t> </a:t>
            </a:r>
            <a:r>
              <a:rPr lang="en-GB" sz="1000" dirty="0" err="1"/>
              <a:t>Skort</a:t>
            </a:r>
            <a:endParaRPr lang="en-GB" sz="1000" dirty="0"/>
          </a:p>
          <a:p>
            <a:pPr marL="628650" lvl="1" indent="-171450">
              <a:buFont typeface="Arial" panose="020B0604020202020204" pitchFamily="34" charset="0"/>
              <a:buChar char="•"/>
            </a:pPr>
            <a:r>
              <a:rPr lang="en-GB" sz="1000" dirty="0"/>
              <a:t>Plain black leggings with no logos </a:t>
            </a:r>
          </a:p>
          <a:p>
            <a:endParaRPr lang="en-GB" sz="400" dirty="0"/>
          </a:p>
        </p:txBody>
      </p:sp>
      <p:cxnSp>
        <p:nvCxnSpPr>
          <p:cNvPr id="16" name="Straight Connector 15">
            <a:extLst>
              <a:ext uri="{FF2B5EF4-FFF2-40B4-BE49-F238E27FC236}">
                <a16:creationId xmlns:a16="http://schemas.microsoft.com/office/drawing/2014/main" id="{D3D76715-C031-4499-A52B-7ED81FC45F4A}"/>
              </a:ext>
            </a:extLst>
          </p:cNvPr>
          <p:cNvCxnSpPr>
            <a:cxnSpLocks/>
          </p:cNvCxnSpPr>
          <p:nvPr/>
        </p:nvCxnSpPr>
        <p:spPr>
          <a:xfrm>
            <a:off x="4834432" y="3345740"/>
            <a:ext cx="4513327" cy="0"/>
          </a:xfrm>
          <a:prstGeom prst="line">
            <a:avLst/>
          </a:prstGeom>
          <a:ln w="28575">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1B7C3EB7-BBCA-4D38-A5B5-47EEAC2A61AB}"/>
              </a:ext>
            </a:extLst>
          </p:cNvPr>
          <p:cNvPicPr>
            <a:picLocks noChangeAspect="1"/>
          </p:cNvPicPr>
          <p:nvPr/>
        </p:nvPicPr>
        <p:blipFill rotWithShape="1">
          <a:blip r:embed="rId7"/>
          <a:srcRect l="6872" t="13001" r="5964" b="13467"/>
          <a:stretch/>
        </p:blipFill>
        <p:spPr>
          <a:xfrm>
            <a:off x="7544986" y="4821773"/>
            <a:ext cx="632476" cy="754884"/>
          </a:xfrm>
          <a:prstGeom prst="rect">
            <a:avLst/>
          </a:prstGeom>
        </p:spPr>
      </p:pic>
      <p:sp>
        <p:nvSpPr>
          <p:cNvPr id="18" name="TextBox 17">
            <a:extLst>
              <a:ext uri="{FF2B5EF4-FFF2-40B4-BE49-F238E27FC236}">
                <a16:creationId xmlns:a16="http://schemas.microsoft.com/office/drawing/2014/main" id="{92428C1B-75EC-4C1C-AE58-65C2D47F9AF6}"/>
              </a:ext>
            </a:extLst>
          </p:cNvPr>
          <p:cNvSpPr txBox="1"/>
          <p:nvPr/>
        </p:nvSpPr>
        <p:spPr>
          <a:xfrm>
            <a:off x="7613235" y="3466666"/>
            <a:ext cx="1994097" cy="1631216"/>
          </a:xfrm>
          <a:prstGeom prst="rect">
            <a:avLst/>
          </a:prstGeom>
          <a:noFill/>
        </p:spPr>
        <p:txBody>
          <a:bodyPr wrap="square" rtlCol="0">
            <a:spAutoFit/>
          </a:bodyPr>
          <a:lstStyle/>
          <a:p>
            <a:pPr marL="171450" indent="-171450">
              <a:buFont typeface="Wingdings" panose="05000000000000000000" pitchFamily="2" charset="2"/>
              <a:buChar char="v"/>
            </a:pPr>
            <a:r>
              <a:rPr lang="en-GB" sz="1000" dirty="0"/>
              <a:t>Socks </a:t>
            </a:r>
          </a:p>
          <a:p>
            <a:pPr marL="628650" lvl="1" indent="-171450">
              <a:buFont typeface="Arial" panose="020B0604020202020204" pitchFamily="34" charset="0"/>
              <a:buChar char="•"/>
            </a:pPr>
            <a:r>
              <a:rPr lang="en-GB" sz="1000" dirty="0"/>
              <a:t>White or black</a:t>
            </a:r>
          </a:p>
          <a:p>
            <a:pPr marL="628650" lvl="1" indent="-171450">
              <a:buFont typeface="Arial" panose="020B0604020202020204" pitchFamily="34" charset="0"/>
              <a:buChar char="•"/>
            </a:pPr>
            <a:r>
              <a:rPr lang="en-GB" sz="1000" dirty="0"/>
              <a:t>Red needed for all fixtures</a:t>
            </a:r>
          </a:p>
          <a:p>
            <a:pPr marL="171450" indent="-171450">
              <a:buFont typeface="Wingdings" panose="05000000000000000000" pitchFamily="2" charset="2"/>
              <a:buChar char="v"/>
            </a:pPr>
            <a:endParaRPr lang="en-GB" sz="1000" dirty="0"/>
          </a:p>
          <a:p>
            <a:pPr marL="171450" indent="-171450">
              <a:buFont typeface="Wingdings" panose="05000000000000000000" pitchFamily="2" charset="2"/>
              <a:buChar char="v"/>
            </a:pPr>
            <a:r>
              <a:rPr lang="en-GB" sz="1000" dirty="0"/>
              <a:t>Shoes </a:t>
            </a:r>
          </a:p>
          <a:p>
            <a:pPr marL="628650" lvl="1" indent="-171450">
              <a:buFont typeface="Arial" panose="020B0604020202020204" pitchFamily="34" charset="0"/>
              <a:buChar char="•"/>
            </a:pPr>
            <a:r>
              <a:rPr lang="en-GB" sz="1000" dirty="0"/>
              <a:t>Suitable trainers</a:t>
            </a:r>
          </a:p>
          <a:p>
            <a:pPr marL="628650" lvl="1" indent="-171450">
              <a:buFont typeface="Arial" panose="020B0604020202020204" pitchFamily="34" charset="0"/>
              <a:buChar char="•"/>
            </a:pPr>
            <a:r>
              <a:rPr lang="en-GB" sz="1000" dirty="0"/>
              <a:t>Optional studded boots for football/rugby</a:t>
            </a:r>
          </a:p>
        </p:txBody>
      </p:sp>
      <p:pic>
        <p:nvPicPr>
          <p:cNvPr id="11" name="Picture 10">
            <a:extLst>
              <a:ext uri="{FF2B5EF4-FFF2-40B4-BE49-F238E27FC236}">
                <a16:creationId xmlns:a16="http://schemas.microsoft.com/office/drawing/2014/main" id="{D82D3A35-6F42-460C-B293-AF01CD5D635A}"/>
              </a:ext>
            </a:extLst>
          </p:cNvPr>
          <p:cNvPicPr>
            <a:picLocks noChangeAspect="1"/>
          </p:cNvPicPr>
          <p:nvPr/>
        </p:nvPicPr>
        <p:blipFill rotWithShape="1">
          <a:blip r:embed="rId8"/>
          <a:srcRect t="7500" b="11289"/>
          <a:stretch/>
        </p:blipFill>
        <p:spPr>
          <a:xfrm>
            <a:off x="4169581" y="4335527"/>
            <a:ext cx="1029476" cy="1254085"/>
          </a:xfrm>
          <a:prstGeom prst="rect">
            <a:avLst/>
          </a:prstGeom>
        </p:spPr>
      </p:pic>
      <p:graphicFrame>
        <p:nvGraphicFramePr>
          <p:cNvPr id="20" name="Table 19">
            <a:extLst>
              <a:ext uri="{FF2B5EF4-FFF2-40B4-BE49-F238E27FC236}">
                <a16:creationId xmlns:a16="http://schemas.microsoft.com/office/drawing/2014/main" id="{1FAC37C0-688D-419E-A2E9-4D13554C71D8}"/>
              </a:ext>
            </a:extLst>
          </p:cNvPr>
          <p:cNvGraphicFramePr>
            <a:graphicFrameLocks noGrp="1"/>
          </p:cNvGraphicFramePr>
          <p:nvPr>
            <p:extLst>
              <p:ext uri="{D42A27DB-BD31-4B8C-83A1-F6EECF244321}">
                <p14:modId xmlns:p14="http://schemas.microsoft.com/office/powerpoint/2010/main" val="1390079214"/>
              </p:ext>
            </p:extLst>
          </p:nvPr>
        </p:nvGraphicFramePr>
        <p:xfrm>
          <a:off x="3726204" y="5732952"/>
          <a:ext cx="4953000" cy="97536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799262810"/>
                    </a:ext>
                  </a:extLst>
                </a:gridCol>
                <a:gridCol w="1238250">
                  <a:extLst>
                    <a:ext uri="{9D8B030D-6E8A-4147-A177-3AD203B41FA5}">
                      <a16:colId xmlns:a16="http://schemas.microsoft.com/office/drawing/2014/main" val="3893671038"/>
                    </a:ext>
                  </a:extLst>
                </a:gridCol>
                <a:gridCol w="1238250">
                  <a:extLst>
                    <a:ext uri="{9D8B030D-6E8A-4147-A177-3AD203B41FA5}">
                      <a16:colId xmlns:a16="http://schemas.microsoft.com/office/drawing/2014/main" val="3653626870"/>
                    </a:ext>
                  </a:extLst>
                </a:gridCol>
                <a:gridCol w="1238250">
                  <a:extLst>
                    <a:ext uri="{9D8B030D-6E8A-4147-A177-3AD203B41FA5}">
                      <a16:colId xmlns:a16="http://schemas.microsoft.com/office/drawing/2014/main" val="505783868"/>
                    </a:ext>
                  </a:extLst>
                </a:gridCol>
              </a:tblGrid>
              <a:tr h="194734">
                <a:tc>
                  <a:txBody>
                    <a:bodyPr/>
                    <a:lstStyle/>
                    <a:p>
                      <a:pPr algn="ctr"/>
                      <a:r>
                        <a:rPr lang="en-GB" sz="1000" dirty="0">
                          <a:solidFill>
                            <a:schemeClr val="tx1"/>
                          </a:solidFill>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Returned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967803"/>
                  </a:ext>
                </a:extLst>
              </a:tr>
              <a:tr h="194734">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840167"/>
                  </a:ext>
                </a:extLst>
              </a:tr>
              <a:tr h="194734">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996844"/>
                  </a:ext>
                </a:extLst>
              </a:tr>
              <a:tr h="194734">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705394"/>
                  </a:ext>
                </a:extLst>
              </a:tr>
            </a:tbl>
          </a:graphicData>
        </a:graphic>
      </p:graphicFrame>
      <p:sp>
        <p:nvSpPr>
          <p:cNvPr id="21" name="TextBox 20">
            <a:extLst>
              <a:ext uri="{FF2B5EF4-FFF2-40B4-BE49-F238E27FC236}">
                <a16:creationId xmlns:a16="http://schemas.microsoft.com/office/drawing/2014/main" id="{6C087DF1-B396-40A0-832D-ABB66B3F1DBC}"/>
              </a:ext>
            </a:extLst>
          </p:cNvPr>
          <p:cNvSpPr txBox="1"/>
          <p:nvPr/>
        </p:nvSpPr>
        <p:spPr>
          <a:xfrm>
            <a:off x="5509338" y="5425176"/>
            <a:ext cx="3030543" cy="246221"/>
          </a:xfrm>
          <a:prstGeom prst="rect">
            <a:avLst/>
          </a:prstGeom>
          <a:noFill/>
        </p:spPr>
        <p:txBody>
          <a:bodyPr wrap="square" rtlCol="0">
            <a:spAutoFit/>
          </a:bodyPr>
          <a:lstStyle/>
          <a:p>
            <a:r>
              <a:rPr lang="en-GB" sz="1000" b="1" dirty="0"/>
              <a:t>Borrowed uniform items </a:t>
            </a:r>
          </a:p>
        </p:txBody>
      </p:sp>
      <p:sp>
        <p:nvSpPr>
          <p:cNvPr id="15" name="Slide Number Placeholder 14">
            <a:extLst>
              <a:ext uri="{FF2B5EF4-FFF2-40B4-BE49-F238E27FC236}">
                <a16:creationId xmlns:a16="http://schemas.microsoft.com/office/drawing/2014/main" id="{915580D1-8668-4BC7-8F5C-8677EEA28C64}"/>
              </a:ext>
            </a:extLst>
          </p:cNvPr>
          <p:cNvSpPr>
            <a:spLocks noGrp="1"/>
          </p:cNvSpPr>
          <p:nvPr>
            <p:ph type="sldNum" sz="quarter" idx="12"/>
          </p:nvPr>
        </p:nvSpPr>
        <p:spPr>
          <a:xfrm>
            <a:off x="6941474" y="6430632"/>
            <a:ext cx="2228850" cy="365125"/>
          </a:xfrm>
        </p:spPr>
        <p:txBody>
          <a:bodyPr/>
          <a:lstStyle/>
          <a:p>
            <a:fld id="{F97864F3-E8A6-A34A-9150-9F7F915B1E8D}" type="slidenum">
              <a:rPr lang="en-US" smtClean="0"/>
              <a:t>6</a:t>
            </a:fld>
            <a:endParaRPr lang="en-US" dirty="0"/>
          </a:p>
        </p:txBody>
      </p:sp>
    </p:spTree>
    <p:extLst>
      <p:ext uri="{BB962C8B-B14F-4D97-AF65-F5344CB8AC3E}">
        <p14:creationId xmlns:p14="http://schemas.microsoft.com/office/powerpoint/2010/main" val="144153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Equipment and ICT</a:t>
            </a: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Equipment and acceptable use of the school ICT facilities</a:t>
            </a:r>
          </a:p>
        </p:txBody>
      </p:sp>
      <p:sp>
        <p:nvSpPr>
          <p:cNvPr id="33" name="TextBox 32"/>
          <p:cNvSpPr txBox="1"/>
          <p:nvPr/>
        </p:nvSpPr>
        <p:spPr>
          <a:xfrm>
            <a:off x="84084" y="477226"/>
            <a:ext cx="3387250" cy="6217087"/>
          </a:xfrm>
          <a:prstGeom prst="rect">
            <a:avLst/>
          </a:prstGeom>
          <a:solidFill>
            <a:schemeClr val="bg1"/>
          </a:solidFill>
          <a:ln w="28575">
            <a:solidFill>
              <a:schemeClr val="tx1"/>
            </a:solidFill>
          </a:ln>
        </p:spPr>
        <p:txBody>
          <a:bodyPr wrap="square" rtlCol="0">
            <a:spAutoFit/>
          </a:bodyPr>
          <a:lstStyle/>
          <a:p>
            <a:r>
              <a:rPr lang="en-GB" sz="1100" b="1" dirty="0"/>
              <a:t>Equipment</a:t>
            </a:r>
            <a:endParaRPr lang="en-GB" sz="1100" dirty="0"/>
          </a:p>
          <a:p>
            <a:r>
              <a:rPr lang="en-GB" sz="1100" b="1" dirty="0"/>
              <a:t> </a:t>
            </a:r>
            <a:endParaRPr lang="en-GB" sz="1100" dirty="0"/>
          </a:p>
          <a:p>
            <a:r>
              <a:rPr lang="en-GB" sz="1100" dirty="0"/>
              <a:t>You should be fully equipped for every lesson. Make sure you have the correct books for each lesson. It is always a good idea to pack your school bag the night before. Remember to check you timetable first. Here is a useful checklist.</a:t>
            </a:r>
          </a:p>
          <a:p>
            <a:r>
              <a:rPr lang="en-GB" sz="1100" dirty="0"/>
              <a:t> </a:t>
            </a:r>
          </a:p>
          <a:p>
            <a:r>
              <a:rPr lang="en-GB" sz="1100" u="sng" dirty="0"/>
              <a:t>Essential requirements</a:t>
            </a:r>
          </a:p>
          <a:p>
            <a:r>
              <a:rPr lang="en-GB" sz="1100" dirty="0"/>
              <a:t> </a:t>
            </a:r>
          </a:p>
          <a:p>
            <a:pPr marL="171450" lvl="0" indent="-171450">
              <a:buFont typeface="Wingdings" panose="05000000000000000000" pitchFamily="2" charset="2"/>
              <a:buChar char="q"/>
            </a:pPr>
            <a:r>
              <a:rPr lang="en-GB" sz="1100" dirty="0"/>
              <a:t>At least 2 black pens </a:t>
            </a:r>
          </a:p>
          <a:p>
            <a:pPr marL="171450" lvl="0" indent="-171450">
              <a:buFont typeface="Wingdings" panose="05000000000000000000" pitchFamily="2" charset="2"/>
              <a:buChar char="q"/>
            </a:pPr>
            <a:r>
              <a:rPr lang="en-GB" sz="1100" dirty="0"/>
              <a:t>2 pencils and 2 x 2b or 4b pencils for Art, Design and Nutrition</a:t>
            </a:r>
          </a:p>
          <a:p>
            <a:pPr marL="171450" lvl="0" indent="-171450">
              <a:buFont typeface="Wingdings" panose="05000000000000000000" pitchFamily="2" charset="2"/>
              <a:buChar char="q"/>
            </a:pPr>
            <a:r>
              <a:rPr lang="en-GB" sz="1100" dirty="0"/>
              <a:t>Ruler</a:t>
            </a:r>
          </a:p>
          <a:p>
            <a:pPr marL="171450" lvl="0" indent="-171450">
              <a:buFont typeface="Wingdings" panose="05000000000000000000" pitchFamily="2" charset="2"/>
              <a:buChar char="q"/>
            </a:pPr>
            <a:r>
              <a:rPr lang="en-GB" sz="1100" dirty="0"/>
              <a:t>Rubber</a:t>
            </a:r>
          </a:p>
          <a:p>
            <a:pPr marL="171450" lvl="0" indent="-171450">
              <a:buFont typeface="Wingdings" panose="05000000000000000000" pitchFamily="2" charset="2"/>
              <a:buChar char="q"/>
            </a:pPr>
            <a:r>
              <a:rPr lang="en-GB" sz="1100" dirty="0"/>
              <a:t>Pencil Sharpener</a:t>
            </a:r>
          </a:p>
          <a:p>
            <a:pPr marL="171450" indent="-171450">
              <a:buFont typeface="Wingdings" panose="05000000000000000000" pitchFamily="2" charset="2"/>
              <a:buChar char="q"/>
            </a:pPr>
            <a:r>
              <a:rPr lang="en-GB" sz="1100" dirty="0"/>
              <a:t>Scientific calculator</a:t>
            </a:r>
          </a:p>
          <a:p>
            <a:pPr marL="171450" lvl="0" indent="-171450">
              <a:buFont typeface="Wingdings" panose="05000000000000000000" pitchFamily="2" charset="2"/>
              <a:buChar char="q"/>
            </a:pPr>
            <a:r>
              <a:rPr lang="en-GB" sz="1100" dirty="0"/>
              <a:t>Colouring pencils and/or colouring pens</a:t>
            </a:r>
          </a:p>
          <a:p>
            <a:pPr marL="171450" lvl="0" indent="-171450">
              <a:buFont typeface="Wingdings" panose="05000000000000000000" pitchFamily="2" charset="2"/>
              <a:buChar char="q"/>
            </a:pPr>
            <a:r>
              <a:rPr lang="en-GB" sz="1100" dirty="0"/>
              <a:t>Headphones for music</a:t>
            </a:r>
          </a:p>
          <a:p>
            <a:pPr marL="171450" lvl="0" indent="-171450">
              <a:buFont typeface="Wingdings" panose="05000000000000000000" pitchFamily="2" charset="2"/>
              <a:buChar char="q"/>
            </a:pPr>
            <a:r>
              <a:rPr lang="en-GB" sz="1100" dirty="0"/>
              <a:t>PE kit to be worn on days with PE or dance</a:t>
            </a:r>
          </a:p>
          <a:p>
            <a:r>
              <a:rPr lang="en-GB" sz="1100" dirty="0"/>
              <a:t> </a:t>
            </a:r>
          </a:p>
          <a:p>
            <a:r>
              <a:rPr lang="en-GB" sz="1100" u="sng" dirty="0"/>
              <a:t>Student property</a:t>
            </a:r>
          </a:p>
          <a:p>
            <a:endParaRPr lang="en-GB" sz="200" dirty="0"/>
          </a:p>
          <a:p>
            <a:r>
              <a:rPr lang="en-GB" sz="1100" dirty="0"/>
              <a:t>You are expected to have your clothing marked with your name and, wherever possible, all other items of property which you are expected to bring to school with you such as bags, pencil cases and PE kit named too.</a:t>
            </a:r>
          </a:p>
          <a:p>
            <a:r>
              <a:rPr lang="en-GB" sz="1100" dirty="0"/>
              <a:t> </a:t>
            </a:r>
          </a:p>
          <a:p>
            <a:r>
              <a:rPr lang="en-GB" sz="1100" dirty="0"/>
              <a:t>Money, bus passes and other similar items of value should always be carried with you and never left in bags around the school at break and lunchtimes.</a:t>
            </a:r>
          </a:p>
          <a:p>
            <a:r>
              <a:rPr lang="en-GB" sz="1100" dirty="0"/>
              <a:t> </a:t>
            </a:r>
          </a:p>
          <a:p>
            <a:r>
              <a:rPr lang="en-GB" sz="1100" dirty="0"/>
              <a:t>You have the opportunity, if you wish, to hand valuables to a teacher before PE and arrangements will be made for safe keeping. The changing rooms are not always locked during lessons. If you do not do this, the school cannot guarantee full security for your property.</a:t>
            </a:r>
          </a:p>
        </p:txBody>
      </p:sp>
      <p:sp>
        <p:nvSpPr>
          <p:cNvPr id="7" name="TextBox 6">
            <a:extLst>
              <a:ext uri="{FF2B5EF4-FFF2-40B4-BE49-F238E27FC236}">
                <a16:creationId xmlns:a16="http://schemas.microsoft.com/office/drawing/2014/main" id="{D9CDD2CD-2BEC-42A8-99A5-AD23EA9BA2DF}"/>
              </a:ext>
            </a:extLst>
          </p:cNvPr>
          <p:cNvSpPr txBox="1"/>
          <p:nvPr/>
        </p:nvSpPr>
        <p:spPr>
          <a:xfrm>
            <a:off x="3538484" y="477226"/>
            <a:ext cx="5717660" cy="4324261"/>
          </a:xfrm>
          <a:prstGeom prst="rect">
            <a:avLst/>
          </a:prstGeom>
          <a:solidFill>
            <a:schemeClr val="bg1"/>
          </a:solidFill>
          <a:ln w="28575">
            <a:solidFill>
              <a:schemeClr val="tx1"/>
            </a:solidFill>
          </a:ln>
        </p:spPr>
        <p:txBody>
          <a:bodyPr wrap="square" rtlCol="0">
            <a:spAutoFit/>
          </a:bodyPr>
          <a:lstStyle/>
          <a:p>
            <a:r>
              <a:rPr lang="en-GB" sz="1100" b="1" dirty="0"/>
              <a:t>Network rules </a:t>
            </a:r>
            <a:endParaRPr lang="en-GB" sz="1100" dirty="0"/>
          </a:p>
          <a:p>
            <a:r>
              <a:rPr lang="en-GB" sz="1100" b="1" dirty="0"/>
              <a:t> </a:t>
            </a:r>
            <a:endParaRPr lang="en-GB" sz="1100" dirty="0"/>
          </a:p>
          <a:p>
            <a:r>
              <a:rPr lang="en-GB" sz="1100" b="1" dirty="0"/>
              <a:t>Never share your password with anyone </a:t>
            </a:r>
            <a:r>
              <a:rPr lang="en-GB" sz="1100" dirty="0"/>
              <a:t>– not even your best friend – if you suspect that someone knows it, change it or see an ICT technician as soon as possible </a:t>
            </a:r>
          </a:p>
          <a:p>
            <a:r>
              <a:rPr lang="en-GB" sz="1100" b="1" dirty="0"/>
              <a:t>Never share your user area with anyone </a:t>
            </a:r>
            <a:r>
              <a:rPr lang="en-GB" sz="1100" dirty="0"/>
              <a:t>– email files to a friend or home as an attachment, or use Office 365 “One Drive”</a:t>
            </a:r>
          </a:p>
          <a:p>
            <a:r>
              <a:rPr lang="en-GB" sz="1100" b="1" dirty="0"/>
              <a:t>Always log off before leaving a computer</a:t>
            </a:r>
          </a:p>
          <a:p>
            <a:r>
              <a:rPr lang="en-GB" sz="1100" b="1" dirty="0"/>
              <a:t>Never tamper with ICT equipment, </a:t>
            </a:r>
            <a:r>
              <a:rPr lang="en-GB" sz="1100" dirty="0"/>
              <a:t>if your PC or laptop is damaged or not working properly, please inform a member of staff immediately. DO NOT disconnect, reconnect or move or swap any cables at any time </a:t>
            </a:r>
          </a:p>
          <a:p>
            <a:r>
              <a:rPr lang="en-GB" sz="1100" b="1" dirty="0"/>
              <a:t>Never give a stranger any information about you or your home </a:t>
            </a:r>
          </a:p>
          <a:p>
            <a:r>
              <a:rPr lang="en-GB" sz="1100" b="1" dirty="0"/>
              <a:t>Always communicate with strangers politely </a:t>
            </a:r>
            <a:r>
              <a:rPr lang="en-GB" sz="1100" dirty="0"/>
              <a:t>– ask a teacher to check before sending</a:t>
            </a:r>
          </a:p>
          <a:p>
            <a:r>
              <a:rPr lang="en-GB" sz="1100" b="1" dirty="0"/>
              <a:t>Don’t suffer bullying </a:t>
            </a:r>
            <a:r>
              <a:rPr lang="en-GB" sz="1100" dirty="0"/>
              <a:t>– report and give a printout of any email or other material that offends you to a teacher</a:t>
            </a:r>
          </a:p>
          <a:p>
            <a:r>
              <a:rPr lang="en-GB" sz="1100" b="1" dirty="0"/>
              <a:t>Avoid the spreading of computer viruses </a:t>
            </a:r>
            <a:r>
              <a:rPr lang="en-GB" sz="1100" dirty="0"/>
              <a:t>– from the internet or home. Keep your home virus checking software up to date</a:t>
            </a:r>
          </a:p>
          <a:p>
            <a:r>
              <a:rPr lang="en-GB" sz="1100" b="1" dirty="0"/>
              <a:t>Do not attempt to download or install software </a:t>
            </a:r>
            <a:r>
              <a:rPr lang="en-GB" sz="1100" dirty="0"/>
              <a:t>– use only the software provided</a:t>
            </a:r>
          </a:p>
          <a:p>
            <a:r>
              <a:rPr lang="en-GB" sz="1100" b="1" dirty="0"/>
              <a:t>Always give credit for information obtained from the internet</a:t>
            </a:r>
          </a:p>
          <a:p>
            <a:r>
              <a:rPr lang="en-GB" sz="1100" b="1" dirty="0"/>
              <a:t>Do not eat or drink close to electronic equipment or in any computer room </a:t>
            </a:r>
          </a:p>
          <a:p>
            <a:r>
              <a:rPr lang="en-GB" sz="1100" b="1" dirty="0"/>
              <a:t>Use your printing credits with care </a:t>
            </a:r>
            <a:r>
              <a:rPr lang="en-GB" sz="1100" dirty="0"/>
              <a:t>– extra print credits in any one week can only be obtained through the permission of a teacher whose work you need to print</a:t>
            </a:r>
          </a:p>
          <a:p>
            <a:r>
              <a:rPr lang="en-GB" sz="1100" b="1" dirty="0"/>
              <a:t>The use of the internet at school must be in support of learning. </a:t>
            </a:r>
            <a:r>
              <a:rPr lang="en-GB" sz="1100" dirty="0"/>
              <a:t>The use of all chat systems is strictly forbidden. Inappropriate use will result in access being withdrawn. A log of all internet access and activity is monitored throughout the day by the network staff so misuse of the system can be quickly identified and dealt with. </a:t>
            </a:r>
          </a:p>
        </p:txBody>
      </p:sp>
      <p:pic>
        <p:nvPicPr>
          <p:cNvPr id="2050" name="Picture 2" descr="Image result for thinkyouknow.co.uk">
            <a:extLst>
              <a:ext uri="{FF2B5EF4-FFF2-40B4-BE49-F238E27FC236}">
                <a16:creationId xmlns:a16="http://schemas.microsoft.com/office/drawing/2014/main" id="{E0F624E0-073D-4C6D-BEF4-D2EEEC5D1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308" y="5052483"/>
            <a:ext cx="207645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6F8FEB8-1488-4535-AB92-8A21D86CE425}"/>
              </a:ext>
            </a:extLst>
          </p:cNvPr>
          <p:cNvSpPr/>
          <p:nvPr/>
        </p:nvSpPr>
        <p:spPr>
          <a:xfrm>
            <a:off x="3751316" y="5271096"/>
            <a:ext cx="3626529" cy="1277273"/>
          </a:xfrm>
          <a:prstGeom prst="rect">
            <a:avLst/>
          </a:prstGeom>
        </p:spPr>
        <p:txBody>
          <a:bodyPr wrap="square">
            <a:spAutoFit/>
          </a:bodyPr>
          <a:lstStyle/>
          <a:p>
            <a:r>
              <a:rPr lang="en-GB" sz="1100" dirty="0"/>
              <a:t>To access email from home, log on rmunify.com. School emails should only be used to communicate with staff/students about school related matters. You can also speak with staff via the message function on </a:t>
            </a:r>
            <a:r>
              <a:rPr lang="en-GB" sz="1100" dirty="0" err="1"/>
              <a:t>ClassCharts</a:t>
            </a:r>
            <a:r>
              <a:rPr lang="en-GB" sz="1100" dirty="0"/>
              <a:t>. </a:t>
            </a:r>
          </a:p>
          <a:p>
            <a:endParaRPr lang="en-GB" sz="1100" dirty="0"/>
          </a:p>
          <a:p>
            <a:r>
              <a:rPr lang="en-GB" sz="1100" dirty="0"/>
              <a:t>Visit the website ‘</a:t>
            </a:r>
            <a:r>
              <a:rPr lang="en-GB" sz="1100" dirty="0" err="1"/>
              <a:t>thinkyouknow</a:t>
            </a:r>
            <a:r>
              <a:rPr lang="en-GB" sz="1100" dirty="0"/>
              <a:t>’ for essential and excellent advice on using the internet safely outside of school. </a:t>
            </a:r>
          </a:p>
        </p:txBody>
      </p:sp>
      <p:sp>
        <p:nvSpPr>
          <p:cNvPr id="6" name="Slide Number Placeholder 5">
            <a:extLst>
              <a:ext uri="{FF2B5EF4-FFF2-40B4-BE49-F238E27FC236}">
                <a16:creationId xmlns:a16="http://schemas.microsoft.com/office/drawing/2014/main" id="{98D9BA7A-2F9D-4791-8D61-440D16CFDDCB}"/>
              </a:ext>
            </a:extLst>
          </p:cNvPr>
          <p:cNvSpPr>
            <a:spLocks noGrp="1"/>
          </p:cNvSpPr>
          <p:nvPr>
            <p:ph type="sldNum" sz="quarter" idx="12"/>
          </p:nvPr>
        </p:nvSpPr>
        <p:spPr/>
        <p:txBody>
          <a:bodyPr/>
          <a:lstStyle/>
          <a:p>
            <a:fld id="{F97864F3-E8A6-A34A-9150-9F7F915B1E8D}" type="slidenum">
              <a:rPr lang="en-US" smtClean="0"/>
              <a:t>7</a:t>
            </a:fld>
            <a:endParaRPr lang="en-US"/>
          </a:p>
        </p:txBody>
      </p:sp>
    </p:spTree>
    <p:extLst>
      <p:ext uri="{BB962C8B-B14F-4D97-AF65-F5344CB8AC3E}">
        <p14:creationId xmlns:p14="http://schemas.microsoft.com/office/powerpoint/2010/main" val="69258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err="1">
                <a:solidFill>
                  <a:schemeClr val="bg1"/>
                </a:solidFill>
              </a:rPr>
              <a:t>Behaviour</a:t>
            </a:r>
            <a:r>
              <a:rPr lang="en-US" sz="2925" b="1" dirty="0">
                <a:solidFill>
                  <a:schemeClr val="bg1"/>
                </a:solidFill>
              </a:rPr>
              <a:t> for Learning </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Behaviour for Learning</a:t>
            </a:r>
          </a:p>
        </p:txBody>
      </p:sp>
      <p:sp>
        <p:nvSpPr>
          <p:cNvPr id="33" name="TextBox 32"/>
          <p:cNvSpPr txBox="1"/>
          <p:nvPr/>
        </p:nvSpPr>
        <p:spPr>
          <a:xfrm>
            <a:off x="84083" y="540100"/>
            <a:ext cx="3251783" cy="5786199"/>
          </a:xfrm>
          <a:prstGeom prst="rect">
            <a:avLst/>
          </a:prstGeom>
          <a:solidFill>
            <a:schemeClr val="bg1"/>
          </a:solidFill>
          <a:ln w="28575">
            <a:solidFill>
              <a:schemeClr val="tx1"/>
            </a:solidFill>
          </a:ln>
        </p:spPr>
        <p:txBody>
          <a:bodyPr wrap="square" rtlCol="0">
            <a:spAutoFit/>
          </a:bodyPr>
          <a:lstStyle/>
          <a:p>
            <a:r>
              <a:rPr lang="en-GB" sz="1000" dirty="0"/>
              <a:t>At Maidenhill School we believe that students have the right to learn, and teachers have the right to teach.</a:t>
            </a:r>
          </a:p>
          <a:p>
            <a:r>
              <a:rPr lang="en-GB" sz="1000" dirty="0"/>
              <a:t> </a:t>
            </a:r>
          </a:p>
          <a:p>
            <a:r>
              <a:rPr lang="en-GB" sz="1000" dirty="0"/>
              <a:t>When you make good choices and follow the rules, you will be rewarded.</a:t>
            </a:r>
          </a:p>
          <a:p>
            <a:r>
              <a:rPr lang="en-GB" sz="1000" dirty="0"/>
              <a:t> </a:t>
            </a:r>
          </a:p>
          <a:p>
            <a:r>
              <a:rPr lang="en-GB" sz="1000" b="1" dirty="0"/>
              <a:t>Rewards</a:t>
            </a:r>
            <a:endParaRPr lang="en-GB" sz="1000" dirty="0"/>
          </a:p>
          <a:p>
            <a:r>
              <a:rPr lang="en-GB" sz="1000" dirty="0"/>
              <a:t> </a:t>
            </a:r>
          </a:p>
          <a:p>
            <a:r>
              <a:rPr lang="en-GB" sz="1000" dirty="0"/>
              <a:t>You can collect positive reward points in lessons and for completing quality homework. Rewards can be spent in the reward shop at the end of each term on vouchers, chocolate, stationery and much more! We have end of term rewards and end of year rewards in the form of our activities week, all to recognise the positivity and hard work you show each and every day.</a:t>
            </a:r>
          </a:p>
          <a:p>
            <a:r>
              <a:rPr lang="en-GB" sz="1000" dirty="0"/>
              <a:t> </a:t>
            </a:r>
          </a:p>
          <a:p>
            <a:r>
              <a:rPr lang="en-GB" sz="1000" dirty="0"/>
              <a:t>If you make poor choices and do not follow the rules, then a clear set of consequences will follow.</a:t>
            </a:r>
          </a:p>
          <a:p>
            <a:r>
              <a:rPr lang="en-GB" sz="1000" dirty="0"/>
              <a:t> </a:t>
            </a:r>
          </a:p>
          <a:p>
            <a:r>
              <a:rPr lang="en-GB" sz="1000" b="1" dirty="0"/>
              <a:t>Consequences</a:t>
            </a:r>
            <a:endParaRPr lang="en-GB" sz="1000" dirty="0"/>
          </a:p>
          <a:p>
            <a:r>
              <a:rPr lang="en-GB" sz="1000" b="1" dirty="0"/>
              <a:t> </a:t>
            </a:r>
            <a:endParaRPr lang="en-GB" sz="1000" dirty="0"/>
          </a:p>
          <a:p>
            <a:r>
              <a:rPr lang="en-GB" sz="1000" b="1" dirty="0"/>
              <a:t>C2</a:t>
            </a:r>
            <a:r>
              <a:rPr lang="en-GB" sz="1000" dirty="0"/>
              <a:t> </a:t>
            </a:r>
            <a:r>
              <a:rPr lang="en-GB" sz="1000" b="1" dirty="0"/>
              <a:t>– </a:t>
            </a:r>
            <a:r>
              <a:rPr lang="en-GB" sz="1000" dirty="0"/>
              <a:t>This is a verbal warning</a:t>
            </a:r>
          </a:p>
          <a:p>
            <a:r>
              <a:rPr lang="en-GB" sz="1000" dirty="0"/>
              <a:t> </a:t>
            </a:r>
          </a:p>
          <a:p>
            <a:r>
              <a:rPr lang="en-GB" sz="1000" b="1" dirty="0"/>
              <a:t>C3</a:t>
            </a:r>
            <a:r>
              <a:rPr lang="en-GB" sz="1000" dirty="0"/>
              <a:t> – Issued with a BFL detention of 40mins</a:t>
            </a:r>
          </a:p>
          <a:p>
            <a:r>
              <a:rPr lang="en-GB" sz="1000" dirty="0"/>
              <a:t> </a:t>
            </a:r>
          </a:p>
          <a:p>
            <a:r>
              <a:rPr lang="en-GB" sz="1000" b="1" dirty="0"/>
              <a:t>C3r</a:t>
            </a:r>
            <a:r>
              <a:rPr lang="en-GB" sz="1000" dirty="0"/>
              <a:t> – This is when you are sent out of a lesson, and you must move to the referral room. You will be issued with a 55mins detention. Those students that are removed from lesson five times in a term, will then receive a 1 day internal isolation in the refocus room for every subsequent C3r. This will be reset at the start of the next term</a:t>
            </a:r>
          </a:p>
          <a:p>
            <a:r>
              <a:rPr lang="en-GB" sz="1000" dirty="0"/>
              <a:t> </a:t>
            </a:r>
          </a:p>
          <a:p>
            <a:r>
              <a:rPr lang="en-GB" sz="1000" b="1" dirty="0"/>
              <a:t>C4</a:t>
            </a:r>
            <a:r>
              <a:rPr lang="en-GB" sz="1000" dirty="0"/>
              <a:t> – Isolation in the refocus room</a:t>
            </a:r>
          </a:p>
          <a:p>
            <a:r>
              <a:rPr lang="en-GB" sz="1000" dirty="0"/>
              <a:t> </a:t>
            </a:r>
          </a:p>
          <a:p>
            <a:r>
              <a:rPr lang="en-GB" sz="1000" b="1" dirty="0"/>
              <a:t>C4e</a:t>
            </a:r>
            <a:r>
              <a:rPr lang="en-GB" sz="1000" dirty="0"/>
              <a:t> – Educated off site at an alternative provision</a:t>
            </a:r>
          </a:p>
          <a:p>
            <a:r>
              <a:rPr lang="en-GB" sz="1000" dirty="0"/>
              <a:t> </a:t>
            </a:r>
          </a:p>
          <a:p>
            <a:r>
              <a:rPr lang="en-GB" sz="1000" b="1" dirty="0"/>
              <a:t>C5</a:t>
            </a:r>
            <a:r>
              <a:rPr lang="en-GB" sz="1000" dirty="0"/>
              <a:t> – Fixed term suspension</a:t>
            </a:r>
          </a:p>
        </p:txBody>
      </p:sp>
      <p:sp>
        <p:nvSpPr>
          <p:cNvPr id="7" name="TextBox 6">
            <a:extLst>
              <a:ext uri="{FF2B5EF4-FFF2-40B4-BE49-F238E27FC236}">
                <a16:creationId xmlns:a16="http://schemas.microsoft.com/office/drawing/2014/main" id="{7DB020D9-228F-4F2E-8659-711D1C456E59}"/>
              </a:ext>
            </a:extLst>
          </p:cNvPr>
          <p:cNvSpPr txBox="1"/>
          <p:nvPr/>
        </p:nvSpPr>
        <p:spPr>
          <a:xfrm>
            <a:off x="3412066" y="540101"/>
            <a:ext cx="3251783" cy="5016758"/>
          </a:xfrm>
          <a:prstGeom prst="rect">
            <a:avLst/>
          </a:prstGeom>
          <a:solidFill>
            <a:schemeClr val="bg1"/>
          </a:solidFill>
          <a:ln w="28575">
            <a:solidFill>
              <a:schemeClr val="tx1"/>
            </a:solidFill>
          </a:ln>
        </p:spPr>
        <p:txBody>
          <a:bodyPr wrap="square" rtlCol="0">
            <a:spAutoFit/>
          </a:bodyPr>
          <a:lstStyle/>
          <a:p>
            <a:r>
              <a:rPr lang="en-GB" sz="1000" b="1" dirty="0"/>
              <a:t>C5 Exclusions</a:t>
            </a:r>
          </a:p>
          <a:p>
            <a:r>
              <a:rPr lang="en-GB" sz="1000" b="1" dirty="0"/>
              <a:t>If a student receives a C5 they will be excluded from school for a fixed period of time. </a:t>
            </a:r>
          </a:p>
          <a:p>
            <a:pPr marL="171450" indent="-171450">
              <a:buFont typeface="Arial" panose="020B0604020202020204" pitchFamily="34" charset="0"/>
              <a:buChar char="•"/>
            </a:pPr>
            <a:endParaRPr lang="en-GB" sz="1000" b="1" dirty="0"/>
          </a:p>
          <a:p>
            <a:r>
              <a:rPr lang="en-GB" sz="1000" dirty="0"/>
              <a:t>Incidents for which a students may be excluded include:</a:t>
            </a:r>
          </a:p>
          <a:p>
            <a:pPr marL="171450" indent="-171450">
              <a:buFont typeface="Arial" panose="020B0604020202020204" pitchFamily="34" charset="0"/>
              <a:buChar char="•"/>
            </a:pPr>
            <a:r>
              <a:rPr lang="en-GB" sz="1000" dirty="0"/>
              <a:t>In possession, under the influence of or dealing in illegal drugs. This also extends to alcohol and other toxic substances</a:t>
            </a:r>
          </a:p>
          <a:p>
            <a:pPr marL="171450" indent="-171450">
              <a:buFont typeface="Arial" panose="020B0604020202020204" pitchFamily="34" charset="0"/>
              <a:buChar char="•"/>
            </a:pPr>
            <a:r>
              <a:rPr lang="en-GB" sz="1000" dirty="0"/>
              <a:t>Serious physical or verbal aggression towards others</a:t>
            </a:r>
          </a:p>
          <a:p>
            <a:pPr marL="171450" indent="-171450">
              <a:buFont typeface="Arial" panose="020B0604020202020204" pitchFamily="34" charset="0"/>
              <a:buChar char="•"/>
            </a:pPr>
            <a:r>
              <a:rPr lang="en-GB" sz="1000" dirty="0"/>
              <a:t>Serious rudeness, defiance, threatening behaviour or inappropriate language towards a member of the school staff</a:t>
            </a:r>
          </a:p>
          <a:p>
            <a:pPr marL="171450" indent="-171450">
              <a:buFont typeface="Arial" panose="020B0604020202020204" pitchFamily="34" charset="0"/>
              <a:buChar char="•"/>
            </a:pPr>
            <a:r>
              <a:rPr lang="en-GB" sz="1000" dirty="0"/>
              <a:t>Anti-social behaviour such as theft or damage to property</a:t>
            </a:r>
          </a:p>
          <a:p>
            <a:pPr marL="171450" indent="-171450">
              <a:buFont typeface="Arial" panose="020B0604020202020204" pitchFamily="34" charset="0"/>
              <a:buChar char="•"/>
            </a:pPr>
            <a:r>
              <a:rPr lang="en-GB" sz="1000" dirty="0"/>
              <a:t>A build-up of incidents which are unacceptable and contravene school standards</a:t>
            </a:r>
          </a:p>
          <a:p>
            <a:pPr marL="171450" indent="-171450">
              <a:buFont typeface="Arial" panose="020B0604020202020204" pitchFamily="34" charset="0"/>
              <a:buChar char="•"/>
            </a:pPr>
            <a:r>
              <a:rPr lang="en-GB" sz="1000" dirty="0"/>
              <a:t>Repeated disruption and defiance which has disturbed the learning of other students</a:t>
            </a:r>
          </a:p>
          <a:p>
            <a:pPr marL="171450" indent="-171450">
              <a:buFont typeface="Arial" panose="020B0604020202020204" pitchFamily="34" charset="0"/>
              <a:buChar char="•"/>
            </a:pPr>
            <a:r>
              <a:rPr lang="en-GB" sz="1000" dirty="0"/>
              <a:t>Persistent poor behaviour</a:t>
            </a:r>
          </a:p>
          <a:p>
            <a:endParaRPr lang="en-GB" sz="1000" dirty="0"/>
          </a:p>
          <a:p>
            <a:r>
              <a:rPr lang="en-GB" sz="1000" dirty="0"/>
              <a:t>If a student persistently behaves in an unacceptable manner, this could lead to a permanent exclusion. </a:t>
            </a:r>
          </a:p>
          <a:p>
            <a:endParaRPr lang="en-GB" sz="1000" dirty="0"/>
          </a:p>
          <a:p>
            <a:r>
              <a:rPr lang="en-GB" sz="1000" b="1" dirty="0"/>
              <a:t>In exceptional circumstances, it is appropriate for the Headteacher to permanently exclude a student for a first offence. These might include such things as:</a:t>
            </a:r>
          </a:p>
          <a:p>
            <a:pPr marL="171450" indent="-171450">
              <a:buFont typeface="Arial" panose="020B0604020202020204" pitchFamily="34" charset="0"/>
              <a:buChar char="•"/>
            </a:pPr>
            <a:r>
              <a:rPr lang="en-GB" sz="1000" dirty="0"/>
              <a:t>Serious actual or threatened violence against another individual</a:t>
            </a:r>
          </a:p>
          <a:p>
            <a:pPr marL="171450" indent="-171450">
              <a:buFont typeface="Arial" panose="020B0604020202020204" pitchFamily="34" charset="0"/>
              <a:buChar char="•"/>
            </a:pPr>
            <a:r>
              <a:rPr lang="en-GB" sz="1000" dirty="0"/>
              <a:t>Sexual abuse or assault</a:t>
            </a:r>
          </a:p>
          <a:p>
            <a:pPr marL="171450" indent="-171450">
              <a:buFont typeface="Arial" panose="020B0604020202020204" pitchFamily="34" charset="0"/>
              <a:buChar char="•"/>
            </a:pPr>
            <a:r>
              <a:rPr lang="en-GB" sz="1000" dirty="0"/>
              <a:t>Supplying an illegal drug</a:t>
            </a:r>
          </a:p>
          <a:p>
            <a:pPr marL="171450" indent="-171450">
              <a:buFont typeface="Arial" panose="020B0604020202020204" pitchFamily="34" charset="0"/>
              <a:buChar char="•"/>
            </a:pPr>
            <a:r>
              <a:rPr lang="en-GB" sz="1000" dirty="0"/>
              <a:t>Carrying an offensive weapon</a:t>
            </a:r>
          </a:p>
        </p:txBody>
      </p:sp>
      <p:sp>
        <p:nvSpPr>
          <p:cNvPr id="8" name="TextBox 7">
            <a:extLst>
              <a:ext uri="{FF2B5EF4-FFF2-40B4-BE49-F238E27FC236}">
                <a16:creationId xmlns:a16="http://schemas.microsoft.com/office/drawing/2014/main" id="{3F5913D1-7BB4-4B57-A9BE-BDFADDDE25C9}"/>
              </a:ext>
            </a:extLst>
          </p:cNvPr>
          <p:cNvSpPr txBox="1"/>
          <p:nvPr/>
        </p:nvSpPr>
        <p:spPr>
          <a:xfrm>
            <a:off x="3412066" y="5618413"/>
            <a:ext cx="5875867" cy="1169551"/>
          </a:xfrm>
          <a:prstGeom prst="rect">
            <a:avLst/>
          </a:prstGeom>
          <a:solidFill>
            <a:schemeClr val="bg1"/>
          </a:solidFill>
          <a:ln w="57150" cmpd="dbl">
            <a:solidFill>
              <a:srgbClr val="FF0000"/>
            </a:solidFill>
          </a:ln>
        </p:spPr>
        <p:txBody>
          <a:bodyPr wrap="square" rtlCol="0">
            <a:spAutoFit/>
          </a:bodyPr>
          <a:lstStyle/>
          <a:p>
            <a:r>
              <a:rPr lang="en-GB" sz="1000" b="1" dirty="0"/>
              <a:t>The following items are not allowed to be brought into school:		</a:t>
            </a:r>
          </a:p>
          <a:p>
            <a:pPr marL="171450" indent="-171450">
              <a:buFont typeface="Arial" panose="020B0604020202020204" pitchFamily="34" charset="0"/>
              <a:buChar char="•"/>
            </a:pPr>
            <a:r>
              <a:rPr lang="en-GB" sz="1000" dirty="0"/>
              <a:t>Alcohol and drugs</a:t>
            </a:r>
          </a:p>
          <a:p>
            <a:pPr marL="171450" indent="-171450">
              <a:buFont typeface="Arial" panose="020B0604020202020204" pitchFamily="34" charset="0"/>
              <a:buChar char="•"/>
            </a:pPr>
            <a:r>
              <a:rPr lang="en-GB" sz="1000" dirty="0"/>
              <a:t>Knives and other weapons</a:t>
            </a:r>
          </a:p>
          <a:p>
            <a:pPr marL="171450" indent="-171450">
              <a:buFont typeface="Arial" panose="020B0604020202020204" pitchFamily="34" charset="0"/>
              <a:buChar char="•"/>
            </a:pPr>
            <a:r>
              <a:rPr lang="en-GB" sz="1000" dirty="0"/>
              <a:t>Fireworks</a:t>
            </a:r>
          </a:p>
          <a:p>
            <a:pPr marL="171450" indent="-171450">
              <a:buFont typeface="Arial" panose="020B0604020202020204" pitchFamily="34" charset="0"/>
              <a:buChar char="•"/>
            </a:pPr>
            <a:r>
              <a:rPr lang="en-GB" sz="1000" dirty="0"/>
              <a:t>Cigarettes/e-cigarettes, vapes, tobacco, matches and lighters</a:t>
            </a:r>
          </a:p>
          <a:p>
            <a:r>
              <a:rPr lang="en-GB" sz="1000" i="1" dirty="0"/>
              <a:t>Smoking is not permitted in school or on the way to and from school. Students found to be smoking/vaping or in possession of smoking/vaping equipment will receive a significant sanction.</a:t>
            </a:r>
          </a:p>
        </p:txBody>
      </p:sp>
      <p:sp>
        <p:nvSpPr>
          <p:cNvPr id="3" name="TextBox 2">
            <a:extLst>
              <a:ext uri="{FF2B5EF4-FFF2-40B4-BE49-F238E27FC236}">
                <a16:creationId xmlns:a16="http://schemas.microsoft.com/office/drawing/2014/main" id="{7FDE4ED0-0FE3-45FB-B122-FAA8491F8833}"/>
              </a:ext>
            </a:extLst>
          </p:cNvPr>
          <p:cNvSpPr txBox="1"/>
          <p:nvPr/>
        </p:nvSpPr>
        <p:spPr>
          <a:xfrm>
            <a:off x="6762737" y="5610013"/>
            <a:ext cx="2633131"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Tippex or other correcting fluids</a:t>
            </a:r>
          </a:p>
          <a:p>
            <a:pPr marL="171450" indent="-171450">
              <a:buFont typeface="Arial" panose="020B0604020202020204" pitchFamily="34" charset="0"/>
              <a:buChar char="•"/>
            </a:pPr>
            <a:r>
              <a:rPr lang="en-GB" sz="1000" dirty="0"/>
              <a:t>Aerosols</a:t>
            </a:r>
          </a:p>
          <a:p>
            <a:pPr marL="171450" indent="-171450">
              <a:buFont typeface="Arial" panose="020B0604020202020204" pitchFamily="34" charset="0"/>
              <a:buChar char="•"/>
            </a:pPr>
            <a:r>
              <a:rPr lang="en-GB" sz="1000" dirty="0"/>
              <a:t>Illegal substances</a:t>
            </a:r>
          </a:p>
          <a:p>
            <a:pPr marL="171450" indent="-171450">
              <a:buFont typeface="Arial" panose="020B0604020202020204" pitchFamily="34" charset="0"/>
              <a:buChar char="•"/>
            </a:pPr>
            <a:r>
              <a:rPr lang="en-GB" sz="1000"/>
              <a:t>Energy</a:t>
            </a:r>
            <a:r>
              <a:rPr lang="en-GB" sz="1000" dirty="0"/>
              <a:t>/fizzy drinks</a:t>
            </a:r>
          </a:p>
        </p:txBody>
      </p:sp>
      <p:sp>
        <p:nvSpPr>
          <p:cNvPr id="10" name="TextBox 9">
            <a:extLst>
              <a:ext uri="{FF2B5EF4-FFF2-40B4-BE49-F238E27FC236}">
                <a16:creationId xmlns:a16="http://schemas.microsoft.com/office/drawing/2014/main" id="{47815736-FB22-4520-BFDB-69DAE46DE179}"/>
              </a:ext>
            </a:extLst>
          </p:cNvPr>
          <p:cNvSpPr txBox="1"/>
          <p:nvPr/>
        </p:nvSpPr>
        <p:spPr>
          <a:xfrm>
            <a:off x="6740050" y="540101"/>
            <a:ext cx="2547884" cy="707886"/>
          </a:xfrm>
          <a:prstGeom prst="rect">
            <a:avLst/>
          </a:prstGeom>
          <a:solidFill>
            <a:schemeClr val="bg1"/>
          </a:solidFill>
          <a:ln w="57150" cmpd="dbl">
            <a:solidFill>
              <a:srgbClr val="FF0000"/>
            </a:solidFill>
          </a:ln>
        </p:spPr>
        <p:txBody>
          <a:bodyPr wrap="square" rtlCol="0">
            <a:spAutoFit/>
          </a:bodyPr>
          <a:lstStyle/>
          <a:p>
            <a:r>
              <a:rPr lang="en-GB" sz="1000" dirty="0"/>
              <a:t>The school can take no responsibility for valuable items brought into school by students (so students are advised not to bring in expensive items). </a:t>
            </a:r>
          </a:p>
        </p:txBody>
      </p:sp>
      <p:sp>
        <p:nvSpPr>
          <p:cNvPr id="6" name="Rectangle 5">
            <a:extLst>
              <a:ext uri="{FF2B5EF4-FFF2-40B4-BE49-F238E27FC236}">
                <a16:creationId xmlns:a16="http://schemas.microsoft.com/office/drawing/2014/main" id="{6DADB5AF-CA97-41BE-A5C7-07E564E773D6}"/>
              </a:ext>
            </a:extLst>
          </p:cNvPr>
          <p:cNvSpPr/>
          <p:nvPr/>
        </p:nvSpPr>
        <p:spPr>
          <a:xfrm>
            <a:off x="40959" y="6409672"/>
            <a:ext cx="3338030" cy="353943"/>
          </a:xfrm>
          <a:prstGeom prst="rect">
            <a:avLst/>
          </a:prstGeom>
        </p:spPr>
        <p:txBody>
          <a:bodyPr wrap="none">
            <a:spAutoFit/>
          </a:bodyPr>
          <a:lstStyle/>
          <a:p>
            <a:r>
              <a:rPr lang="en-GB" sz="1700" b="1" dirty="0"/>
              <a:t>Be kind, Aspire, Persevere, Achieve</a:t>
            </a:r>
            <a:endParaRPr lang="en-GB" sz="1700" dirty="0"/>
          </a:p>
        </p:txBody>
      </p:sp>
      <p:pic>
        <p:nvPicPr>
          <p:cNvPr id="9" name="Picture 8">
            <a:extLst>
              <a:ext uri="{FF2B5EF4-FFF2-40B4-BE49-F238E27FC236}">
                <a16:creationId xmlns:a16="http://schemas.microsoft.com/office/drawing/2014/main" id="{CB25E718-0378-4A02-B450-6356B4FDAE24}"/>
              </a:ext>
            </a:extLst>
          </p:cNvPr>
          <p:cNvPicPr>
            <a:picLocks noChangeAspect="1"/>
          </p:cNvPicPr>
          <p:nvPr/>
        </p:nvPicPr>
        <p:blipFill>
          <a:blip r:embed="rId3"/>
          <a:stretch>
            <a:fillRect/>
          </a:stretch>
        </p:blipFill>
        <p:spPr>
          <a:xfrm>
            <a:off x="6807492" y="1786467"/>
            <a:ext cx="2413000" cy="3801169"/>
          </a:xfrm>
          <a:prstGeom prst="rect">
            <a:avLst/>
          </a:prstGeom>
        </p:spPr>
      </p:pic>
      <p:sp>
        <p:nvSpPr>
          <p:cNvPr id="11" name="Rectangle 10">
            <a:extLst>
              <a:ext uri="{FF2B5EF4-FFF2-40B4-BE49-F238E27FC236}">
                <a16:creationId xmlns:a16="http://schemas.microsoft.com/office/drawing/2014/main" id="{27C7FF79-BA11-4492-82B3-3B57C6B61D97}"/>
              </a:ext>
            </a:extLst>
          </p:cNvPr>
          <p:cNvSpPr/>
          <p:nvPr/>
        </p:nvSpPr>
        <p:spPr>
          <a:xfrm>
            <a:off x="7530996" y="2240684"/>
            <a:ext cx="1291271" cy="2092881"/>
          </a:xfrm>
          <a:prstGeom prst="rect">
            <a:avLst/>
          </a:prstGeom>
        </p:spPr>
        <p:txBody>
          <a:bodyPr wrap="square">
            <a:spAutoFit/>
          </a:bodyPr>
          <a:lstStyle/>
          <a:p>
            <a:pPr algn="ctr"/>
            <a:r>
              <a:rPr lang="en-GB" sz="1000" dirty="0"/>
              <a:t>If you bring a mobile phone into school it should be switched off and kept in your bag. Under no circumstances should mobile phones be used to take images of staff or students. Consequences will be issued if a phone is seen or heard while on school site.</a:t>
            </a:r>
          </a:p>
        </p:txBody>
      </p:sp>
      <p:sp>
        <p:nvSpPr>
          <p:cNvPr id="12" name="Slide Number Placeholder 11">
            <a:extLst>
              <a:ext uri="{FF2B5EF4-FFF2-40B4-BE49-F238E27FC236}">
                <a16:creationId xmlns:a16="http://schemas.microsoft.com/office/drawing/2014/main" id="{80178549-F347-4C43-9E3E-0AA9D096B18A}"/>
              </a:ext>
            </a:extLst>
          </p:cNvPr>
          <p:cNvSpPr>
            <a:spLocks noGrp="1"/>
          </p:cNvSpPr>
          <p:nvPr>
            <p:ph type="sldNum" sz="quarter" idx="12"/>
          </p:nvPr>
        </p:nvSpPr>
        <p:spPr>
          <a:xfrm>
            <a:off x="6996113" y="6442934"/>
            <a:ext cx="2228850" cy="365125"/>
          </a:xfrm>
        </p:spPr>
        <p:txBody>
          <a:bodyPr/>
          <a:lstStyle/>
          <a:p>
            <a:fld id="{F97864F3-E8A6-A34A-9150-9F7F915B1E8D}" type="slidenum">
              <a:rPr lang="en-US" smtClean="0"/>
              <a:t>8</a:t>
            </a:fld>
            <a:endParaRPr lang="en-US" dirty="0"/>
          </a:p>
        </p:txBody>
      </p:sp>
    </p:spTree>
    <p:extLst>
      <p:ext uri="{BB962C8B-B14F-4D97-AF65-F5344CB8AC3E}">
        <p14:creationId xmlns:p14="http://schemas.microsoft.com/office/powerpoint/2010/main" val="401315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1132D-57B4-744A-8127-94E9E3629863}"/>
              </a:ext>
            </a:extLst>
          </p:cNvPr>
          <p:cNvSpPr txBox="1"/>
          <p:nvPr/>
        </p:nvSpPr>
        <p:spPr>
          <a:xfrm rot="16200000">
            <a:off x="6491958" y="3420344"/>
            <a:ext cx="6302943" cy="542456"/>
          </a:xfrm>
          <a:prstGeom prst="rect">
            <a:avLst/>
          </a:prstGeom>
          <a:solidFill>
            <a:srgbClr val="FF0000"/>
          </a:solidFill>
        </p:spPr>
        <p:txBody>
          <a:bodyPr wrap="square" rtlCol="0">
            <a:spAutoFit/>
          </a:bodyPr>
          <a:lstStyle/>
          <a:p>
            <a:r>
              <a:rPr lang="en-US" sz="2925" b="1" dirty="0">
                <a:solidFill>
                  <a:schemeClr val="bg1"/>
                </a:solidFill>
              </a:rPr>
              <a:t>Bullying</a:t>
            </a:r>
            <a:endParaRPr lang="en-US" sz="2925" dirty="0">
              <a:solidFill>
                <a:schemeClr val="bg1"/>
              </a:solidFill>
            </a:endParaRPr>
          </a:p>
        </p:txBody>
      </p:sp>
      <p:pic>
        <p:nvPicPr>
          <p:cNvPr id="5" name="Picture 4">
            <a:extLst>
              <a:ext uri="{FF2B5EF4-FFF2-40B4-BE49-F238E27FC236}">
                <a16:creationId xmlns:a16="http://schemas.microsoft.com/office/drawing/2014/main" id="{277621B9-1129-B84D-8489-FFB21FAC47D6}"/>
              </a:ext>
            </a:extLst>
          </p:cNvPr>
          <p:cNvPicPr>
            <a:picLocks noChangeAspect="1"/>
          </p:cNvPicPr>
          <p:nvPr/>
        </p:nvPicPr>
        <p:blipFill>
          <a:blip r:embed="rId2"/>
          <a:stretch>
            <a:fillRect/>
          </a:stretch>
        </p:blipFill>
        <p:spPr>
          <a:xfrm>
            <a:off x="9368636" y="14956"/>
            <a:ext cx="525145" cy="525145"/>
          </a:xfrm>
          <a:prstGeom prst="rect">
            <a:avLst/>
          </a:prstGeom>
        </p:spPr>
      </p:pic>
      <p:sp>
        <p:nvSpPr>
          <p:cNvPr id="33" name="TextBox 32"/>
          <p:cNvSpPr txBox="1"/>
          <p:nvPr/>
        </p:nvSpPr>
        <p:spPr>
          <a:xfrm>
            <a:off x="262467" y="415066"/>
            <a:ext cx="8816566" cy="6415375"/>
          </a:xfrm>
          <a:prstGeom prst="rect">
            <a:avLst/>
          </a:prstGeom>
          <a:solidFill>
            <a:schemeClr val="bg1"/>
          </a:solidFill>
          <a:ln w="28575">
            <a:noFill/>
          </a:ln>
        </p:spPr>
        <p:txBody>
          <a:bodyPr wrap="square" rtlCol="0">
            <a:spAutoFit/>
          </a:bodyPr>
          <a:lstStyle/>
          <a:p>
            <a:r>
              <a:rPr lang="en-GB" sz="1600" b="1" dirty="0"/>
              <a:t>What is bullying?</a:t>
            </a:r>
            <a:endParaRPr lang="en-GB" sz="1100" dirty="0"/>
          </a:p>
          <a:p>
            <a:r>
              <a:rPr lang="en-GB" sz="1100" dirty="0"/>
              <a:t>Bullying is when one person or a group of people deliberately hurt, threaten or frighten someone over a period of time. It can be physical; like punching or kicking, or emotional like teasing or calling names. </a:t>
            </a:r>
          </a:p>
          <a:p>
            <a:endParaRPr lang="en-GB" sz="1100" dirty="0"/>
          </a:p>
          <a:p>
            <a:pPr lvl="6"/>
            <a:r>
              <a:rPr lang="en-GB" sz="1100" dirty="0"/>
              <a:t>Bullying includes repeated:</a:t>
            </a:r>
          </a:p>
          <a:p>
            <a:pPr marL="2914650" lvl="6" indent="-171450">
              <a:buFont typeface="Arial" panose="020B0604020202020204" pitchFamily="34" charset="0"/>
              <a:buChar char="•"/>
            </a:pPr>
            <a:r>
              <a:rPr lang="en-GB" sz="1100" dirty="0"/>
              <a:t>Hitting</a:t>
            </a:r>
          </a:p>
          <a:p>
            <a:pPr marL="2914650" lvl="6" indent="-171450">
              <a:buFont typeface="Arial" panose="020B0604020202020204" pitchFamily="34" charset="0"/>
              <a:buChar char="•"/>
            </a:pPr>
            <a:r>
              <a:rPr lang="en-GB" sz="1100" dirty="0"/>
              <a:t>Insults</a:t>
            </a:r>
          </a:p>
          <a:p>
            <a:pPr marL="2914650" lvl="6" indent="-171450">
              <a:buFont typeface="Arial" panose="020B0604020202020204" pitchFamily="34" charset="0"/>
              <a:buChar char="•"/>
            </a:pPr>
            <a:r>
              <a:rPr lang="en-GB" sz="1100" dirty="0"/>
              <a:t>Cruel nicknames</a:t>
            </a:r>
          </a:p>
          <a:p>
            <a:pPr marL="2914650" lvl="6" indent="-171450">
              <a:buFont typeface="Arial" panose="020B0604020202020204" pitchFamily="34" charset="0"/>
              <a:buChar char="•"/>
            </a:pPr>
            <a:r>
              <a:rPr lang="en-GB" sz="1100" dirty="0"/>
              <a:t>Making threats</a:t>
            </a:r>
          </a:p>
          <a:p>
            <a:pPr marL="2914650" lvl="6" indent="-171450">
              <a:buFont typeface="Arial" panose="020B0604020202020204" pitchFamily="34" charset="0"/>
              <a:buChar char="•"/>
            </a:pPr>
            <a:r>
              <a:rPr lang="en-GB" sz="1100" dirty="0"/>
              <a:t>Isolating someone</a:t>
            </a:r>
          </a:p>
          <a:p>
            <a:pPr marL="2914650" lvl="6" indent="-171450">
              <a:buFont typeface="Arial" panose="020B0604020202020204" pitchFamily="34" charset="0"/>
              <a:buChar char="•"/>
            </a:pPr>
            <a:r>
              <a:rPr lang="en-GB" sz="1100" dirty="0"/>
              <a:t>Damaging, taking or hiding property</a:t>
            </a:r>
          </a:p>
          <a:p>
            <a:pPr marL="2914650" lvl="6" indent="-171450">
              <a:buFont typeface="Arial" panose="020B0604020202020204" pitchFamily="34" charset="0"/>
              <a:buChar char="•"/>
            </a:pPr>
            <a:r>
              <a:rPr lang="en-GB" sz="1100" dirty="0"/>
              <a:t>Writing or telling lies about someone</a:t>
            </a:r>
          </a:p>
          <a:p>
            <a:pPr marL="2914650" lvl="6" indent="-171450">
              <a:buFont typeface="Arial" panose="020B0604020202020204" pitchFamily="34" charset="0"/>
              <a:buChar char="•"/>
            </a:pPr>
            <a:r>
              <a:rPr lang="en-GB" sz="1100" dirty="0"/>
              <a:t>Sending cruel text messages, video messages or emails</a:t>
            </a:r>
          </a:p>
          <a:p>
            <a:pPr marL="2914650" lvl="6" indent="-171450">
              <a:buFont typeface="Arial" panose="020B0604020202020204" pitchFamily="34" charset="0"/>
              <a:buChar char="•"/>
            </a:pPr>
            <a:r>
              <a:rPr lang="en-GB" sz="1100" dirty="0"/>
              <a:t>Spreading rumours</a:t>
            </a:r>
          </a:p>
          <a:p>
            <a:pPr marL="2914650" lvl="6" indent="-171450">
              <a:buFont typeface="Arial" panose="020B0604020202020204" pitchFamily="34" charset="0"/>
              <a:buChar char="•"/>
            </a:pPr>
            <a:r>
              <a:rPr lang="en-GB" sz="1100" dirty="0"/>
              <a:t>Being unfriendly and turning others against someone</a:t>
            </a:r>
          </a:p>
          <a:p>
            <a:pPr marL="2914650" lvl="6" indent="-171450">
              <a:buFont typeface="Arial" panose="020B0604020202020204" pitchFamily="34" charset="0"/>
              <a:buChar char="•"/>
            </a:pPr>
            <a:r>
              <a:rPr lang="en-GB" sz="1100" dirty="0"/>
              <a:t>Posting inappropriate comments on websites and social media</a:t>
            </a:r>
          </a:p>
          <a:p>
            <a:endParaRPr lang="en-GB" sz="1100" dirty="0"/>
          </a:p>
          <a:p>
            <a:r>
              <a:rPr lang="en-GB" sz="1100" b="1" dirty="0"/>
              <a:t>If you are being bullied, do not suffer in silence:</a:t>
            </a:r>
          </a:p>
          <a:p>
            <a:pPr marL="171450" indent="-171450">
              <a:buFont typeface="Arial" panose="020B0604020202020204" pitchFamily="34" charset="0"/>
              <a:buChar char="•"/>
            </a:pPr>
            <a:r>
              <a:rPr lang="en-GB" sz="1100" dirty="0"/>
              <a:t>Be firm – look the bully in the eye and tell them to stop</a:t>
            </a:r>
          </a:p>
          <a:p>
            <a:pPr marL="171450" indent="-171450">
              <a:buFont typeface="Arial" panose="020B0604020202020204" pitchFamily="34" charset="0"/>
              <a:buChar char="•"/>
            </a:pPr>
            <a:r>
              <a:rPr lang="en-GB" sz="1100" dirty="0"/>
              <a:t>Get away from the situation as quickly as possible</a:t>
            </a:r>
          </a:p>
          <a:p>
            <a:pPr marL="171450" indent="-171450">
              <a:buFont typeface="Arial" panose="020B0604020202020204" pitchFamily="34" charset="0"/>
              <a:buChar char="•"/>
            </a:pPr>
            <a:r>
              <a:rPr lang="en-GB" sz="1100"/>
              <a:t>Tell an </a:t>
            </a:r>
            <a:r>
              <a:rPr lang="en-GB" sz="1100" dirty="0"/>
              <a:t>adult, peer or friend what has happened, straight away</a:t>
            </a:r>
          </a:p>
          <a:p>
            <a:pPr marL="171450" indent="-171450">
              <a:buFont typeface="Arial" panose="020B0604020202020204" pitchFamily="34" charset="0"/>
              <a:buChar char="•"/>
            </a:pPr>
            <a:r>
              <a:rPr lang="en-GB" sz="1100" dirty="0"/>
              <a:t>If you are scared to tell someone, get a friend to go with you</a:t>
            </a:r>
          </a:p>
          <a:p>
            <a:pPr marL="171450" indent="-171450">
              <a:buFont typeface="Arial" panose="020B0604020202020204" pitchFamily="34" charset="0"/>
              <a:buChar char="•"/>
            </a:pPr>
            <a:r>
              <a:rPr lang="en-GB" sz="1100" dirty="0"/>
              <a:t>Keep on speaking up until someone listens </a:t>
            </a:r>
          </a:p>
          <a:p>
            <a:pPr marL="171450" indent="-171450">
              <a:buFont typeface="Arial" panose="020B0604020202020204" pitchFamily="34" charset="0"/>
              <a:buChar char="•"/>
            </a:pPr>
            <a:r>
              <a:rPr lang="en-GB" sz="1100" dirty="0"/>
              <a:t>Don’t blame yourself for what has happened</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r>
              <a:rPr lang="en-GB" sz="1100" b="1" dirty="0"/>
              <a:t>If you are being bullied, you can expect that:</a:t>
            </a:r>
          </a:p>
          <a:p>
            <a:pPr marL="171450" indent="-171450">
              <a:buFont typeface="Arial" panose="020B0604020202020204" pitchFamily="34" charset="0"/>
              <a:buChar char="•"/>
            </a:pPr>
            <a:r>
              <a:rPr lang="en-GB" sz="1100" dirty="0"/>
              <a:t>You will be listened to and taken seriously</a:t>
            </a:r>
          </a:p>
          <a:p>
            <a:pPr marL="171450" indent="-171450">
              <a:buFont typeface="Arial" panose="020B0604020202020204" pitchFamily="34" charset="0"/>
              <a:buChar char="•"/>
            </a:pPr>
            <a:r>
              <a:rPr lang="en-GB" sz="1100" dirty="0"/>
              <a:t>Action will be taken to help stop the bullying</a:t>
            </a:r>
          </a:p>
          <a:p>
            <a:pPr marL="171450" indent="-171450">
              <a:buFont typeface="Arial" panose="020B0604020202020204" pitchFamily="34" charset="0"/>
              <a:buChar char="•"/>
            </a:pPr>
            <a:r>
              <a:rPr lang="en-GB" sz="1100" dirty="0"/>
              <a:t>You will be involved in the process of deciding what action to take to stop the bullying and any worries that you may have will be listened to and respected</a:t>
            </a:r>
          </a:p>
          <a:p>
            <a:pPr marL="171450" indent="-171450">
              <a:buFont typeface="Arial" panose="020B0604020202020204" pitchFamily="34" charset="0"/>
              <a:buChar char="•"/>
            </a:pPr>
            <a:r>
              <a:rPr lang="en-GB" sz="1100" dirty="0"/>
              <a:t>You will be given the opportunity to talk about the way that the bullying has made you feel and to find strategies to deal with these feelings and to understand and cope with bullying behaviour</a:t>
            </a:r>
          </a:p>
          <a:p>
            <a:pPr marL="171450" indent="-171450">
              <a:buFont typeface="Arial" panose="020B0604020202020204" pitchFamily="34" charset="0"/>
              <a:buChar char="•"/>
            </a:pPr>
            <a:r>
              <a:rPr lang="en-GB" sz="1100" dirty="0"/>
              <a:t>If you are ever in fear of your physical safety, staff will take immediate action to keep you safe</a:t>
            </a:r>
          </a:p>
          <a:p>
            <a:endParaRPr lang="en-GB" sz="1000" dirty="0"/>
          </a:p>
          <a:p>
            <a:pPr algn="ctr"/>
            <a:endParaRPr lang="en-GB" sz="1100" b="1" dirty="0"/>
          </a:p>
          <a:p>
            <a:pPr algn="ctr"/>
            <a:r>
              <a:rPr lang="en-GB" sz="1100" b="1" dirty="0"/>
              <a:t>ALL REPORTED INCIDENTS WILL BE TAKEN SERIOUSLY, INVESTIGATED AND APPROPRIATE ACTION TAKEN </a:t>
            </a:r>
          </a:p>
        </p:txBody>
      </p:sp>
      <p:sp>
        <p:nvSpPr>
          <p:cNvPr id="6" name="TextBox 5">
            <a:extLst>
              <a:ext uri="{FF2B5EF4-FFF2-40B4-BE49-F238E27FC236}">
                <a16:creationId xmlns:a16="http://schemas.microsoft.com/office/drawing/2014/main" id="{7BDE4C06-D369-4228-ABE1-6E6EEF3A47F9}"/>
              </a:ext>
            </a:extLst>
          </p:cNvPr>
          <p:cNvSpPr txBox="1"/>
          <p:nvPr/>
        </p:nvSpPr>
        <p:spPr>
          <a:xfrm>
            <a:off x="7793566" y="1583966"/>
            <a:ext cx="1261533" cy="1107996"/>
          </a:xfrm>
          <a:prstGeom prst="rect">
            <a:avLst/>
          </a:prstGeom>
          <a:noFill/>
          <a:ln w="57150" cmpd="dbl">
            <a:solidFill>
              <a:srgbClr val="FF0000"/>
            </a:solidFill>
            <a:prstDash val="solid"/>
          </a:ln>
        </p:spPr>
        <p:txBody>
          <a:bodyPr wrap="square" rtlCol="0">
            <a:spAutoFit/>
          </a:bodyPr>
          <a:lstStyle/>
          <a:p>
            <a:r>
              <a:rPr lang="en-GB" sz="1100" b="1" dirty="0"/>
              <a:t>Types</a:t>
            </a:r>
          </a:p>
          <a:p>
            <a:pPr marL="171450" indent="-171450">
              <a:buFont typeface="Wingdings" panose="05000000000000000000" pitchFamily="2" charset="2"/>
              <a:buChar char="Ø"/>
            </a:pPr>
            <a:r>
              <a:rPr lang="en-GB" sz="1100" dirty="0"/>
              <a:t>Physical</a:t>
            </a:r>
          </a:p>
          <a:p>
            <a:pPr marL="171450" indent="-171450">
              <a:buFont typeface="Wingdings" panose="05000000000000000000" pitchFamily="2" charset="2"/>
              <a:buChar char="Ø"/>
            </a:pPr>
            <a:r>
              <a:rPr lang="en-GB" sz="1100" dirty="0"/>
              <a:t>Cyber</a:t>
            </a:r>
          </a:p>
          <a:p>
            <a:pPr marL="171450" indent="-171450">
              <a:buFont typeface="Wingdings" panose="05000000000000000000" pitchFamily="2" charset="2"/>
              <a:buChar char="Ø"/>
            </a:pPr>
            <a:r>
              <a:rPr lang="en-GB" sz="1100" dirty="0"/>
              <a:t>Verbal</a:t>
            </a:r>
          </a:p>
          <a:p>
            <a:pPr marL="171450" indent="-171450">
              <a:buFont typeface="Wingdings" panose="05000000000000000000" pitchFamily="2" charset="2"/>
              <a:buChar char="Ø"/>
            </a:pPr>
            <a:r>
              <a:rPr lang="en-GB" sz="1100" dirty="0"/>
              <a:t>Emotional</a:t>
            </a:r>
          </a:p>
          <a:p>
            <a:pPr marL="171450" indent="-171450">
              <a:buFont typeface="Wingdings" panose="05000000000000000000" pitchFamily="2" charset="2"/>
              <a:buChar char="Ø"/>
            </a:pPr>
            <a:r>
              <a:rPr lang="en-GB" sz="1100" dirty="0"/>
              <a:t>Prejudice based </a:t>
            </a:r>
          </a:p>
        </p:txBody>
      </p:sp>
      <p:sp>
        <p:nvSpPr>
          <p:cNvPr id="9" name="TextBox 8">
            <a:extLst>
              <a:ext uri="{FF2B5EF4-FFF2-40B4-BE49-F238E27FC236}">
                <a16:creationId xmlns:a16="http://schemas.microsoft.com/office/drawing/2014/main" id="{02326954-8542-42CE-BA92-0D7D9464E85B}"/>
              </a:ext>
            </a:extLst>
          </p:cNvPr>
          <p:cNvSpPr txBox="1"/>
          <p:nvPr/>
        </p:nvSpPr>
        <p:spPr>
          <a:xfrm>
            <a:off x="4953000" y="3352800"/>
            <a:ext cx="3471333" cy="1815882"/>
          </a:xfrm>
          <a:prstGeom prst="rect">
            <a:avLst/>
          </a:prstGeom>
          <a:noFill/>
        </p:spPr>
        <p:txBody>
          <a:bodyPr wrap="square" rtlCol="0">
            <a:spAutoFit/>
          </a:bodyPr>
          <a:lstStyle/>
          <a:p>
            <a:r>
              <a:rPr lang="en-GB" sz="1100" b="1" dirty="0"/>
              <a:t>When you are talking about bullying, be clear about:</a:t>
            </a:r>
          </a:p>
          <a:p>
            <a:pPr marL="171450" indent="-171450">
              <a:buFont typeface="Arial" panose="020B0604020202020204" pitchFamily="34" charset="0"/>
              <a:buChar char="•"/>
            </a:pPr>
            <a:r>
              <a:rPr lang="en-GB" sz="1100" dirty="0"/>
              <a:t>When it started</a:t>
            </a:r>
          </a:p>
          <a:p>
            <a:pPr marL="171450" indent="-171450">
              <a:buFont typeface="Arial" panose="020B0604020202020204" pitchFamily="34" charset="0"/>
              <a:buChar char="•"/>
            </a:pPr>
            <a:r>
              <a:rPr lang="en-GB" sz="1100" dirty="0"/>
              <a:t>What has happened to you</a:t>
            </a:r>
          </a:p>
          <a:p>
            <a:pPr marL="171450" indent="-171450">
              <a:buFont typeface="Arial" panose="020B0604020202020204" pitchFamily="34" charset="0"/>
              <a:buChar char="•"/>
            </a:pPr>
            <a:r>
              <a:rPr lang="en-GB" sz="1100" dirty="0"/>
              <a:t>How often it has happened</a:t>
            </a:r>
          </a:p>
          <a:p>
            <a:pPr marL="171450" indent="-171450">
              <a:buFont typeface="Arial" panose="020B0604020202020204" pitchFamily="34" charset="0"/>
              <a:buChar char="•"/>
            </a:pPr>
            <a:r>
              <a:rPr lang="en-GB" sz="1100" dirty="0"/>
              <a:t>Who was involved</a:t>
            </a:r>
          </a:p>
          <a:p>
            <a:pPr marL="171450" indent="-171450">
              <a:buFont typeface="Arial" panose="020B0604020202020204" pitchFamily="34" charset="0"/>
              <a:buChar char="•"/>
            </a:pPr>
            <a:r>
              <a:rPr lang="en-GB" sz="1100" dirty="0"/>
              <a:t>Who saw what was happening</a:t>
            </a:r>
          </a:p>
          <a:p>
            <a:pPr marL="171450" indent="-171450">
              <a:buFont typeface="Arial" panose="020B0604020202020204" pitchFamily="34" charset="0"/>
              <a:buChar char="•"/>
            </a:pPr>
            <a:r>
              <a:rPr lang="en-GB" sz="1100" dirty="0"/>
              <a:t>Where and when it happened</a:t>
            </a:r>
          </a:p>
          <a:p>
            <a:pPr marL="171450" indent="-171450">
              <a:buFont typeface="Arial" panose="020B0604020202020204" pitchFamily="34" charset="0"/>
              <a:buChar char="•"/>
            </a:pPr>
            <a:r>
              <a:rPr lang="en-GB" sz="1100" dirty="0"/>
              <a:t>What you have already done about it</a:t>
            </a:r>
          </a:p>
          <a:p>
            <a:endParaRPr lang="en-GB" sz="2400" dirty="0"/>
          </a:p>
        </p:txBody>
      </p:sp>
      <p:sp>
        <p:nvSpPr>
          <p:cNvPr id="11" name="Rectangle 10">
            <a:extLst>
              <a:ext uri="{FF2B5EF4-FFF2-40B4-BE49-F238E27FC236}">
                <a16:creationId xmlns:a16="http://schemas.microsoft.com/office/drawing/2014/main" id="{F00F0F81-3BF7-4E19-85F6-30748686DCBD}"/>
              </a:ext>
            </a:extLst>
          </p:cNvPr>
          <p:cNvSpPr/>
          <p:nvPr/>
        </p:nvSpPr>
        <p:spPr>
          <a:xfrm>
            <a:off x="217364" y="3269967"/>
            <a:ext cx="8861669" cy="3046165"/>
          </a:xfrm>
          <a:prstGeom prst="rect">
            <a:avLst/>
          </a:prstGeom>
          <a:noFill/>
          <a:ln w="571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6CD05B4F-14DB-4137-A3C1-16AF57E0DA44}"/>
              </a:ext>
            </a:extLst>
          </p:cNvPr>
          <p:cNvPicPr>
            <a:picLocks noChangeAspect="1"/>
          </p:cNvPicPr>
          <p:nvPr/>
        </p:nvPicPr>
        <p:blipFill>
          <a:blip r:embed="rId3"/>
          <a:stretch>
            <a:fillRect/>
          </a:stretch>
        </p:blipFill>
        <p:spPr>
          <a:xfrm>
            <a:off x="616534" y="1276680"/>
            <a:ext cx="1986963" cy="1722569"/>
          </a:xfrm>
          <a:prstGeom prst="rect">
            <a:avLst/>
          </a:prstGeom>
        </p:spPr>
      </p:pic>
      <p:sp>
        <p:nvSpPr>
          <p:cNvPr id="2" name="TextBox 1"/>
          <p:cNvSpPr txBox="1"/>
          <p:nvPr/>
        </p:nvSpPr>
        <p:spPr>
          <a:xfrm>
            <a:off x="1" y="14956"/>
            <a:ext cx="9368636" cy="400110"/>
          </a:xfrm>
          <a:prstGeom prst="rect">
            <a:avLst/>
          </a:prstGeom>
          <a:solidFill>
            <a:schemeClr val="tx1"/>
          </a:solidFill>
          <a:ln>
            <a:solidFill>
              <a:schemeClr val="tx1"/>
            </a:solidFill>
          </a:ln>
        </p:spPr>
        <p:txBody>
          <a:bodyPr wrap="square" rtlCol="0">
            <a:spAutoFit/>
          </a:bodyPr>
          <a:lstStyle/>
          <a:p>
            <a:pPr algn="ctr"/>
            <a:r>
              <a:rPr lang="en-GB" sz="2000" b="1" dirty="0">
                <a:solidFill>
                  <a:schemeClr val="bg1"/>
                </a:solidFill>
              </a:rPr>
              <a:t>Bullying</a:t>
            </a:r>
          </a:p>
        </p:txBody>
      </p:sp>
      <p:sp>
        <p:nvSpPr>
          <p:cNvPr id="3" name="Slide Number Placeholder 2">
            <a:extLst>
              <a:ext uri="{FF2B5EF4-FFF2-40B4-BE49-F238E27FC236}">
                <a16:creationId xmlns:a16="http://schemas.microsoft.com/office/drawing/2014/main" id="{98E073A2-6B10-4375-A43A-9D58462EFB63}"/>
              </a:ext>
            </a:extLst>
          </p:cNvPr>
          <p:cNvSpPr>
            <a:spLocks noGrp="1"/>
          </p:cNvSpPr>
          <p:nvPr>
            <p:ph type="sldNum" sz="quarter" idx="12"/>
          </p:nvPr>
        </p:nvSpPr>
        <p:spPr/>
        <p:txBody>
          <a:bodyPr/>
          <a:lstStyle/>
          <a:p>
            <a:fld id="{F97864F3-E8A6-A34A-9150-9F7F915B1E8D}" type="slidenum">
              <a:rPr lang="en-US" smtClean="0"/>
              <a:t>9</a:t>
            </a:fld>
            <a:endParaRPr lang="en-US"/>
          </a:p>
        </p:txBody>
      </p:sp>
    </p:spTree>
    <p:extLst>
      <p:ext uri="{BB962C8B-B14F-4D97-AF65-F5344CB8AC3E}">
        <p14:creationId xmlns:p14="http://schemas.microsoft.com/office/powerpoint/2010/main" val="32195015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9960</TotalTime>
  <Words>3070</Words>
  <Application>Microsoft Office PowerPoint</Application>
  <PresentationFormat>A4 Paper (210x297 mm)</PresentationFormat>
  <Paragraphs>469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Maidenhill School Knowledge Organiser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ORGANISER</dc:title>
  <dc:creator>Sadie Martin</dc:creator>
  <cp:lastModifiedBy>Rachael Walker</cp:lastModifiedBy>
  <cp:revision>148</cp:revision>
  <cp:lastPrinted>2025-05-19T10:52:05Z</cp:lastPrinted>
  <dcterms:created xsi:type="dcterms:W3CDTF">2021-04-19T11:10:05Z</dcterms:created>
  <dcterms:modified xsi:type="dcterms:W3CDTF">2025-05-19T13:41:31Z</dcterms:modified>
</cp:coreProperties>
</file>