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1" r:id="rId2"/>
    <p:sldId id="270" r:id="rId3"/>
    <p:sldId id="265" r:id="rId4"/>
    <p:sldId id="271" r:id="rId5"/>
    <p:sldId id="272" r:id="rId6"/>
    <p:sldId id="273" r:id="rId7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 snapToGrid="0" snapToObjects="1">
      <p:cViewPr varScale="1">
        <p:scale>
          <a:sx n="109" d="100"/>
          <a:sy n="109" d="100"/>
        </p:scale>
        <p:origin x="14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25B89-CE1E-4B4E-B6AB-496118B494A5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D8E2D-4945-428E-AA93-6D77A14BF2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018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951E-9F4F-AF47-AD14-9FF5C76526F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864F3-E8A6-A34A-9150-9F7F915B1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6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951E-9F4F-AF47-AD14-9FF5C76526F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864F3-E8A6-A34A-9150-9F7F915B1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0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951E-9F4F-AF47-AD14-9FF5C76526F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864F3-E8A6-A34A-9150-9F7F915B1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9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951E-9F4F-AF47-AD14-9FF5C76526F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864F3-E8A6-A34A-9150-9F7F915B1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1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951E-9F4F-AF47-AD14-9FF5C76526F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864F3-E8A6-A34A-9150-9F7F915B1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4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951E-9F4F-AF47-AD14-9FF5C76526F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864F3-E8A6-A34A-9150-9F7F915B1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3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951E-9F4F-AF47-AD14-9FF5C76526F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864F3-E8A6-A34A-9150-9F7F915B1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7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951E-9F4F-AF47-AD14-9FF5C76526F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864F3-E8A6-A34A-9150-9F7F915B1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83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951E-9F4F-AF47-AD14-9FF5C76526F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864F3-E8A6-A34A-9150-9F7F915B1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2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951E-9F4F-AF47-AD14-9FF5C76526F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864F3-E8A6-A34A-9150-9F7F915B1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951E-9F4F-AF47-AD14-9FF5C76526F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864F3-E8A6-A34A-9150-9F7F915B1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9951E-9F4F-AF47-AD14-9FF5C76526F3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864F3-E8A6-A34A-9150-9F7F915B1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85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8.emf"/><Relationship Id="rId7" Type="http://schemas.openxmlformats.org/officeDocument/2006/relationships/image" Target="../media/image1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9.emf"/><Relationship Id="rId9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435066"/>
            <a:ext cx="8420100" cy="2387600"/>
          </a:xfrm>
        </p:spPr>
        <p:txBody>
          <a:bodyPr/>
          <a:lstStyle/>
          <a:p>
            <a:r>
              <a:rPr lang="en-GB" b="1" dirty="0" err="1">
                <a:latin typeface="+mn-lt"/>
              </a:rPr>
              <a:t>Maidenhill</a:t>
            </a:r>
            <a:r>
              <a:rPr lang="en-GB" b="1" dirty="0">
                <a:latin typeface="+mn-lt"/>
              </a:rPr>
              <a:t> School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Knowledge Organiser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2774157"/>
            <a:ext cx="7429500" cy="1655762"/>
          </a:xfrm>
        </p:spPr>
        <p:txBody>
          <a:bodyPr/>
          <a:lstStyle/>
          <a:p>
            <a:r>
              <a:rPr lang="en-GB" dirty="0"/>
              <a:t>Year 11 – Term 6</a:t>
            </a:r>
          </a:p>
        </p:txBody>
      </p:sp>
      <p:sp>
        <p:nvSpPr>
          <p:cNvPr id="6" name="Rectangle 5"/>
          <p:cNvSpPr/>
          <p:nvPr/>
        </p:nvSpPr>
        <p:spPr>
          <a:xfrm>
            <a:off x="264042" y="191386"/>
            <a:ext cx="9377916" cy="640750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16442" y="5890437"/>
            <a:ext cx="9067800" cy="510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Name:													Tutor:				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78A005C8-150F-4A9E-B5E0-D393D382588F}"/>
              </a:ext>
            </a:extLst>
          </p:cNvPr>
          <p:cNvSpPr txBox="1">
            <a:spLocks/>
          </p:cNvSpPr>
          <p:nvPr/>
        </p:nvSpPr>
        <p:spPr>
          <a:xfrm>
            <a:off x="1238250" y="5407702"/>
            <a:ext cx="7429500" cy="51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Be kind, Aspire, Persevere, Achieve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45E90F8-4017-6D17-27A2-5143D8D62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029" y="3305401"/>
            <a:ext cx="2062791" cy="1966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80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91132D-57B4-744A-8127-94E9E3629863}"/>
              </a:ext>
            </a:extLst>
          </p:cNvPr>
          <p:cNvSpPr txBox="1"/>
          <p:nvPr/>
        </p:nvSpPr>
        <p:spPr>
          <a:xfrm rot="16200000">
            <a:off x="6491958" y="3420344"/>
            <a:ext cx="6302943" cy="54245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925" b="1" dirty="0">
                <a:solidFill>
                  <a:schemeClr val="bg1"/>
                </a:solidFill>
              </a:rPr>
              <a:t>Planner – Term 6 </a:t>
            </a:r>
            <a:endParaRPr lang="en-US" sz="2925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7621B9-1129-B84D-8489-FFB21FAC4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636" y="14956"/>
            <a:ext cx="525145" cy="52514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" y="14956"/>
            <a:ext cx="9368636" cy="4001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Planner -  Term 6 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7B0EFCE-27D5-4EA3-B465-B0433A518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996099"/>
              </p:ext>
            </p:extLst>
          </p:nvPr>
        </p:nvGraphicFramePr>
        <p:xfrm>
          <a:off x="152400" y="540100"/>
          <a:ext cx="4547936" cy="6218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831">
                  <a:extLst>
                    <a:ext uri="{9D8B030D-6E8A-4147-A177-3AD203B41FA5}">
                      <a16:colId xmlns:a16="http://schemas.microsoft.com/office/drawing/2014/main" val="1170005287"/>
                    </a:ext>
                  </a:extLst>
                </a:gridCol>
                <a:gridCol w="3260105">
                  <a:extLst>
                    <a:ext uri="{9D8B030D-6E8A-4147-A177-3AD203B41FA5}">
                      <a16:colId xmlns:a16="http://schemas.microsoft.com/office/drawing/2014/main" val="2389219379"/>
                    </a:ext>
                  </a:extLst>
                </a:gridCol>
              </a:tblGrid>
              <a:tr h="50994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Week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992286"/>
                  </a:ext>
                </a:extLst>
              </a:tr>
              <a:tr h="53272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Monday 2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976887"/>
                  </a:ext>
                </a:extLst>
              </a:tr>
              <a:tr h="53272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Tuesday 3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404366"/>
                  </a:ext>
                </a:extLst>
              </a:tr>
              <a:tr h="53272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Wednesday 4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2453282"/>
                  </a:ext>
                </a:extLst>
              </a:tr>
              <a:tr h="53272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Thursday 5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050897"/>
                  </a:ext>
                </a:extLst>
              </a:tr>
              <a:tr h="53272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Friday 6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889451"/>
                  </a:ext>
                </a:extLst>
              </a:tr>
              <a:tr h="41640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Week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894242"/>
                  </a:ext>
                </a:extLst>
              </a:tr>
              <a:tr h="53272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Monday 9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329903"/>
                  </a:ext>
                </a:extLst>
              </a:tr>
              <a:tr h="53190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Tuesday 10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26414"/>
                  </a:ext>
                </a:extLst>
              </a:tr>
              <a:tr h="508312"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chemeClr val="tx1"/>
                          </a:solidFill>
                        </a:rPr>
                        <a:t>Wednesday 11</a:t>
                      </a:r>
                      <a:r>
                        <a:rPr lang="en-GB" sz="13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</a:rPr>
                        <a:t> June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536572"/>
                  </a:ext>
                </a:extLst>
              </a:tr>
              <a:tr h="52160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Thursday 12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June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499209"/>
                  </a:ext>
                </a:extLst>
              </a:tr>
              <a:tr h="53353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Friday 13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June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69140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047C4BF-8FD8-4012-9ACA-342902BC4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55702"/>
              </p:ext>
            </p:extLst>
          </p:nvPr>
        </p:nvGraphicFramePr>
        <p:xfrm>
          <a:off x="4758735" y="540100"/>
          <a:ext cx="4555067" cy="2078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426">
                  <a:extLst>
                    <a:ext uri="{9D8B030D-6E8A-4147-A177-3AD203B41FA5}">
                      <a16:colId xmlns:a16="http://schemas.microsoft.com/office/drawing/2014/main" val="1170005287"/>
                    </a:ext>
                  </a:extLst>
                </a:gridCol>
                <a:gridCol w="3159641">
                  <a:extLst>
                    <a:ext uri="{9D8B030D-6E8A-4147-A177-3AD203B41FA5}">
                      <a16:colId xmlns:a16="http://schemas.microsoft.com/office/drawing/2014/main" val="2389219379"/>
                    </a:ext>
                  </a:extLst>
                </a:gridCol>
              </a:tblGrid>
              <a:tr h="506865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Week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992286"/>
                  </a:ext>
                </a:extLst>
              </a:tr>
              <a:tr h="5295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Monday 16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976887"/>
                  </a:ext>
                </a:extLst>
              </a:tr>
              <a:tr h="5295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Tuesday 17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404366"/>
                  </a:ext>
                </a:extLst>
              </a:tr>
              <a:tr h="512319"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solidFill>
                            <a:schemeClr val="tx1"/>
                          </a:solidFill>
                        </a:rPr>
                        <a:t>Wednesday 18</a:t>
                      </a:r>
                      <a:r>
                        <a:rPr lang="en-GB" sz="13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</a:rPr>
                        <a:t> June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2453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513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91132D-57B4-744A-8127-94E9E3629863}"/>
              </a:ext>
            </a:extLst>
          </p:cNvPr>
          <p:cNvSpPr txBox="1"/>
          <p:nvPr/>
        </p:nvSpPr>
        <p:spPr>
          <a:xfrm rot="16200000">
            <a:off x="6491958" y="3420344"/>
            <a:ext cx="6302943" cy="54245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925" b="1" dirty="0">
                <a:solidFill>
                  <a:schemeClr val="bg1"/>
                </a:solidFill>
              </a:rPr>
              <a:t>Self-certification / Out of lessons</a:t>
            </a:r>
            <a:endParaRPr lang="en-US" sz="2925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7621B9-1129-B84D-8489-FFB21FAC4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636" y="14956"/>
            <a:ext cx="525145" cy="52514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" y="14956"/>
            <a:ext cx="9368636" cy="4001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Self-certification / Out of lessons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E35A2F7-C8B8-4532-BB0D-879C71199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73032"/>
              </p:ext>
            </p:extLst>
          </p:nvPr>
        </p:nvGraphicFramePr>
        <p:xfrm>
          <a:off x="4953001" y="850265"/>
          <a:ext cx="4275666" cy="325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222">
                  <a:extLst>
                    <a:ext uri="{9D8B030D-6E8A-4147-A177-3AD203B41FA5}">
                      <a16:colId xmlns:a16="http://schemas.microsoft.com/office/drawing/2014/main" val="4218441216"/>
                    </a:ext>
                  </a:extLst>
                </a:gridCol>
                <a:gridCol w="1425222">
                  <a:extLst>
                    <a:ext uri="{9D8B030D-6E8A-4147-A177-3AD203B41FA5}">
                      <a16:colId xmlns:a16="http://schemas.microsoft.com/office/drawing/2014/main" val="2465295491"/>
                    </a:ext>
                  </a:extLst>
                </a:gridCol>
                <a:gridCol w="1425222">
                  <a:extLst>
                    <a:ext uri="{9D8B030D-6E8A-4147-A177-3AD203B41FA5}">
                      <a16:colId xmlns:a16="http://schemas.microsoft.com/office/drawing/2014/main" val="156563399"/>
                    </a:ext>
                  </a:extLst>
                </a:gridCol>
              </a:tblGrid>
              <a:tr h="36127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Date and 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Reason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Staff signature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678700"/>
                  </a:ext>
                </a:extLst>
              </a:tr>
              <a:tr h="361278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8059160"/>
                  </a:ext>
                </a:extLst>
              </a:tr>
              <a:tr h="361278"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0965928"/>
                  </a:ext>
                </a:extLst>
              </a:tr>
              <a:tr h="361278"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2256573"/>
                  </a:ext>
                </a:extLst>
              </a:tr>
              <a:tr h="361278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1568111"/>
                  </a:ext>
                </a:extLst>
              </a:tr>
              <a:tr h="361278"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05125"/>
                  </a:ext>
                </a:extLst>
              </a:tr>
              <a:tr h="361278"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4067782"/>
                  </a:ext>
                </a:extLst>
              </a:tr>
              <a:tr h="361278"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5255947"/>
                  </a:ext>
                </a:extLst>
              </a:tr>
              <a:tr h="361278">
                <a:tc>
                  <a:txBody>
                    <a:bodyPr/>
                    <a:lstStyle/>
                    <a:p>
                      <a:pPr algn="ctr"/>
                      <a:endParaRPr lang="en-GB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3030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9482C7E-8B61-405C-A404-D8E7A6D9A4C5}"/>
              </a:ext>
            </a:extLst>
          </p:cNvPr>
          <p:cNvSpPr txBox="1"/>
          <p:nvPr/>
        </p:nvSpPr>
        <p:spPr>
          <a:xfrm>
            <a:off x="4883753" y="494166"/>
            <a:ext cx="29887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Student out of lesson record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BC1FC4-A30C-4381-83C7-07C94FFE5C89}"/>
              </a:ext>
            </a:extLst>
          </p:cNvPr>
          <p:cNvSpPr txBox="1"/>
          <p:nvPr/>
        </p:nvSpPr>
        <p:spPr>
          <a:xfrm>
            <a:off x="117020" y="540100"/>
            <a:ext cx="29887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Self-certification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507CFC-BBEA-44E0-B726-8E8D6A115731}"/>
              </a:ext>
            </a:extLst>
          </p:cNvPr>
          <p:cNvSpPr txBox="1"/>
          <p:nvPr/>
        </p:nvSpPr>
        <p:spPr>
          <a:xfrm>
            <a:off x="117020" y="771165"/>
            <a:ext cx="4463448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Every student is entitled to self-certify to go to the toilet on 2 occasions each term, when they do not have a medical exemption (issued by school only, in conjunction with parents). This will equate to 12 opportunities a year.</a:t>
            </a:r>
          </a:p>
          <a:p>
            <a:endParaRPr lang="en-GB" sz="1050" dirty="0"/>
          </a:p>
          <a:p>
            <a:r>
              <a:rPr lang="en-GB" sz="1050" dirty="0"/>
              <a:t>Sign below and show to your teacher. If you have a reason that requires this page to be refreshed before the end of term, please speak to your Head of Year.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971283C-95EA-4643-812F-AFDD89651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264715"/>
              </p:ext>
            </p:extLst>
          </p:nvPr>
        </p:nvGraphicFramePr>
        <p:xfrm>
          <a:off x="176288" y="1988301"/>
          <a:ext cx="4404180" cy="2113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060">
                  <a:extLst>
                    <a:ext uri="{9D8B030D-6E8A-4147-A177-3AD203B41FA5}">
                      <a16:colId xmlns:a16="http://schemas.microsoft.com/office/drawing/2014/main" val="2457848792"/>
                    </a:ext>
                  </a:extLst>
                </a:gridCol>
                <a:gridCol w="1468060">
                  <a:extLst>
                    <a:ext uri="{9D8B030D-6E8A-4147-A177-3AD203B41FA5}">
                      <a16:colId xmlns:a16="http://schemas.microsoft.com/office/drawing/2014/main" val="3578480023"/>
                    </a:ext>
                  </a:extLst>
                </a:gridCol>
                <a:gridCol w="1468060">
                  <a:extLst>
                    <a:ext uri="{9D8B030D-6E8A-4147-A177-3AD203B41FA5}">
                      <a16:colId xmlns:a16="http://schemas.microsoft.com/office/drawing/2014/main" val="3390457861"/>
                    </a:ext>
                  </a:extLst>
                </a:gridCol>
              </a:tblGrid>
              <a:tr h="36811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Student signature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6455322"/>
                  </a:ext>
                </a:extLst>
              </a:tr>
              <a:tr h="78316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4581841"/>
                  </a:ext>
                </a:extLst>
              </a:tr>
              <a:tr h="96219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9849941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78E9621A-3388-4670-83FE-3FAAE2363BB6}"/>
              </a:ext>
            </a:extLst>
          </p:cNvPr>
          <p:cNvSpPr/>
          <p:nvPr/>
        </p:nvSpPr>
        <p:spPr>
          <a:xfrm>
            <a:off x="176288" y="4267199"/>
            <a:ext cx="4404180" cy="2516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0739CA-45BB-4027-90DF-B172D6616D8F}"/>
              </a:ext>
            </a:extLst>
          </p:cNvPr>
          <p:cNvSpPr txBox="1"/>
          <p:nvPr/>
        </p:nvSpPr>
        <p:spPr>
          <a:xfrm>
            <a:off x="176288" y="4327097"/>
            <a:ext cx="332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Insert medical exemption here (Head of Year)</a:t>
            </a:r>
          </a:p>
          <a:p>
            <a:r>
              <a:rPr lang="en-GB" sz="1100" dirty="0"/>
              <a:t>Review/end date: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8150E1F-35C4-42FC-B19F-74B91DFCFF9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547" t="12262" r="14217" b="8671"/>
          <a:stretch/>
        </p:blipFill>
        <p:spPr>
          <a:xfrm>
            <a:off x="6677827" y="4267199"/>
            <a:ext cx="2213298" cy="245660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48A5130-33A1-499B-B8C3-AC02F9BE8198}"/>
              </a:ext>
            </a:extLst>
          </p:cNvPr>
          <p:cNvSpPr txBox="1"/>
          <p:nvPr/>
        </p:nvSpPr>
        <p:spPr>
          <a:xfrm>
            <a:off x="5024768" y="4327097"/>
            <a:ext cx="15713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/>
              <a:t>Have a problem? Worried about someone or something? Need someone to talk to? Scan the QR code and let us know. </a:t>
            </a:r>
          </a:p>
        </p:txBody>
      </p:sp>
    </p:spTree>
    <p:extLst>
      <p:ext uri="{BB962C8B-B14F-4D97-AF65-F5344CB8AC3E}">
        <p14:creationId xmlns:p14="http://schemas.microsoft.com/office/powerpoint/2010/main" val="3379516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91132D-57B4-744A-8127-94E9E3629863}"/>
              </a:ext>
            </a:extLst>
          </p:cNvPr>
          <p:cNvSpPr txBox="1"/>
          <p:nvPr/>
        </p:nvSpPr>
        <p:spPr>
          <a:xfrm rot="16200000">
            <a:off x="6491958" y="3420344"/>
            <a:ext cx="6302943" cy="54245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925" b="1" dirty="0">
                <a:solidFill>
                  <a:schemeClr val="bg1"/>
                </a:solidFill>
              </a:rPr>
              <a:t>GCSE Support Timetable – Term 6 </a:t>
            </a:r>
            <a:endParaRPr lang="en-US" sz="2925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7621B9-1129-B84D-8489-FFB21FAC4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636" y="14956"/>
            <a:ext cx="525145" cy="52514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" y="14956"/>
            <a:ext cx="9368636" cy="4001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GCSE Support Timetable -  Term 6 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573F054-3573-4AF2-BE7E-7BBDD10A8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581" y="540100"/>
            <a:ext cx="4305300" cy="248602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19CD168-13A6-49B5-A7E5-3359505A91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581" y="3151159"/>
            <a:ext cx="4305300" cy="248602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FC60D20-B3FE-476D-8EE3-2573E7B27C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5456" y="3151159"/>
            <a:ext cx="4305300" cy="248602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3CFE6B3-5629-4EA7-B32E-A53C0F0F12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8326" y="540099"/>
            <a:ext cx="4305300" cy="248602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5413C80-DB79-4898-AA83-740D707E41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1581" y="5762218"/>
            <a:ext cx="4305300" cy="97155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F17B60F7-9F36-4C34-BEC5-83E4B8AF9CF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12631"/>
          <a:stretch/>
        </p:blipFill>
        <p:spPr>
          <a:xfrm>
            <a:off x="4788326" y="5952718"/>
            <a:ext cx="4385639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267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91132D-57B4-744A-8127-94E9E3629863}"/>
              </a:ext>
            </a:extLst>
          </p:cNvPr>
          <p:cNvSpPr txBox="1"/>
          <p:nvPr/>
        </p:nvSpPr>
        <p:spPr>
          <a:xfrm rot="16200000">
            <a:off x="6491958" y="3420344"/>
            <a:ext cx="6302943" cy="54245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925" b="1" dirty="0">
                <a:solidFill>
                  <a:schemeClr val="bg1"/>
                </a:solidFill>
              </a:rPr>
              <a:t>GCSE Support Timetable – Term 6 </a:t>
            </a:r>
            <a:endParaRPr lang="en-US" sz="2925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7621B9-1129-B84D-8489-FFB21FAC4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636" y="14956"/>
            <a:ext cx="525145" cy="52514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" y="14956"/>
            <a:ext cx="9368636" cy="4001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GCSE Support Timetable -  Term 6  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95413C80-DB79-4898-AA83-740D707E4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581" y="5762218"/>
            <a:ext cx="4305300" cy="97155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F17B60F7-9F36-4C34-BEC5-83E4B8AF9C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2631"/>
          <a:stretch/>
        </p:blipFill>
        <p:spPr>
          <a:xfrm>
            <a:off x="4788326" y="5952718"/>
            <a:ext cx="4385639" cy="5905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D9465BD-4871-4561-AA7E-6F7A28CA6B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581" y="602616"/>
            <a:ext cx="4305300" cy="24860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BA62643-C0F4-47E8-9B83-CDF0DDE0C4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8326" y="602616"/>
            <a:ext cx="4305300" cy="23050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CCE36D5-3F01-47B5-94E5-13AAEFE3E3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1581" y="3280964"/>
            <a:ext cx="4305300" cy="23050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C450DC5-21E9-40F1-88A8-F38F892F1D0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28495" y="3280964"/>
            <a:ext cx="430530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598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91132D-57B4-744A-8127-94E9E3629863}"/>
              </a:ext>
            </a:extLst>
          </p:cNvPr>
          <p:cNvSpPr txBox="1"/>
          <p:nvPr/>
        </p:nvSpPr>
        <p:spPr>
          <a:xfrm rot="16200000">
            <a:off x="6491958" y="3420344"/>
            <a:ext cx="6302943" cy="54245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925" b="1" dirty="0">
                <a:solidFill>
                  <a:schemeClr val="bg1"/>
                </a:solidFill>
              </a:rPr>
              <a:t>GCSE Support Timetable – Term 6 </a:t>
            </a:r>
            <a:endParaRPr lang="en-US" sz="2925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7621B9-1129-B84D-8489-FFB21FAC4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636" y="14956"/>
            <a:ext cx="525145" cy="52514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" y="14956"/>
            <a:ext cx="9368636" cy="4001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GCSE Support Timetable -  Term 6  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95413C80-DB79-4898-AA83-740D707E4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3776" y="5202349"/>
            <a:ext cx="4305300" cy="97155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F17B60F7-9F36-4C34-BEC5-83E4B8AF9CF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2631"/>
          <a:stretch/>
        </p:blipFill>
        <p:spPr>
          <a:xfrm>
            <a:off x="4828495" y="6149296"/>
            <a:ext cx="4385639" cy="5905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BBABAA-B3B6-40FA-A61A-498AD2026F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581" y="540100"/>
            <a:ext cx="4305300" cy="23050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1BD87F-228E-4590-8EC5-0CC6192C35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8665" y="540100"/>
            <a:ext cx="4305300" cy="23050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44E3AB-BDAB-46F2-9788-7D8488FD0E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1581" y="2970184"/>
            <a:ext cx="4305300" cy="21145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999525D-8C80-497C-884B-2E1F715AB4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68665" y="2981332"/>
            <a:ext cx="4305300" cy="21145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F1EE4B0-0FCD-43A5-AC6A-A5D8DE4C439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1581" y="5210409"/>
            <a:ext cx="216217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808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10983</TotalTime>
  <Words>275</Words>
  <Application>Microsoft Office PowerPoint</Application>
  <PresentationFormat>A4 Paper (210x297 mm)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Maidenhill School Knowledge Organiser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 ORGANISER</dc:title>
  <dc:creator>Sadie Martin</dc:creator>
  <cp:lastModifiedBy>Sadie Martin</cp:lastModifiedBy>
  <cp:revision>148</cp:revision>
  <cp:lastPrinted>2024-06-17T16:00:29Z</cp:lastPrinted>
  <dcterms:created xsi:type="dcterms:W3CDTF">2021-04-19T11:10:05Z</dcterms:created>
  <dcterms:modified xsi:type="dcterms:W3CDTF">2025-05-21T10:56:40Z</dcterms:modified>
</cp:coreProperties>
</file>