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56" r:id="rId6"/>
    <p:sldId id="258" r:id="rId7"/>
    <p:sldId id="312" r:id="rId8"/>
    <p:sldId id="330" r:id="rId9"/>
    <p:sldId id="319" r:id="rId10"/>
    <p:sldId id="323" r:id="rId11"/>
    <p:sldId id="318" r:id="rId12"/>
    <p:sldId id="298" r:id="rId13"/>
    <p:sldId id="329" r:id="rId14"/>
    <p:sldId id="331" r:id="rId15"/>
    <p:sldId id="317" r:id="rId16"/>
    <p:sldId id="278" r:id="rId17"/>
    <p:sldId id="292" r:id="rId18"/>
    <p:sldId id="288" r:id="rId19"/>
    <p:sldId id="328" r:id="rId20"/>
    <p:sldId id="294" r:id="rId21"/>
    <p:sldId id="332" r:id="rId22"/>
    <p:sldId id="333" r:id="rId23"/>
    <p:sldId id="295" r:id="rId24"/>
    <p:sldId id="285" r:id="rId25"/>
    <p:sldId id="316" r:id="rId26"/>
    <p:sldId id="320" r:id="rId27"/>
    <p:sldId id="334" r:id="rId28"/>
    <p:sldId id="325" r:id="rId29"/>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sser Katy" initials="GK" lastIdx="1" clrIdx="0">
    <p:extLst>
      <p:ext uri="{19B8F6BF-5375-455C-9EA6-DF929625EA0E}">
        <p15:presenceInfo xmlns:p15="http://schemas.microsoft.com/office/powerpoint/2012/main" userId="S-1-5-21-4025843604-983706789-3528300023-40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99"/>
    <a:srgbClr val="00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4000" autoAdjust="0"/>
  </p:normalViewPr>
  <p:slideViewPr>
    <p:cSldViewPr snapToGrid="0">
      <p:cViewPr varScale="1">
        <p:scale>
          <a:sx n="67" d="100"/>
          <a:sy n="67" d="100"/>
        </p:scale>
        <p:origin x="19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53EDA00B-1D6A-4D42-8B22-913B96CAF1D3}" type="datetimeFigureOut">
              <a:rPr lang="en-GB" smtClean="0"/>
              <a:t>05/06/2023</a:t>
            </a:fld>
            <a:endParaRPr lang="en-GB"/>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E00693C9-90B3-4BF9-808F-6141E079CB8C}" type="slidenum">
              <a:rPr lang="en-GB" smtClean="0"/>
              <a:t>‹#›</a:t>
            </a:fld>
            <a:endParaRPr lang="en-GB"/>
          </a:p>
        </p:txBody>
      </p:sp>
    </p:spTree>
    <p:extLst>
      <p:ext uri="{BB962C8B-B14F-4D97-AF65-F5344CB8AC3E}">
        <p14:creationId xmlns:p14="http://schemas.microsoft.com/office/powerpoint/2010/main" val="407296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here today to introduce to an organisation that is new to your school called YMM. We are part of the NHS and we work with children from 5 up to young people of 18 on helping them with their mental health.</a:t>
            </a:r>
          </a:p>
          <a:p>
            <a:endParaRPr lang="en-GB" dirty="0"/>
          </a:p>
        </p:txBody>
      </p:sp>
      <p:sp>
        <p:nvSpPr>
          <p:cNvPr id="4" name="Slide Number Placeholder 3"/>
          <p:cNvSpPr>
            <a:spLocks noGrp="1"/>
          </p:cNvSpPr>
          <p:nvPr>
            <p:ph type="sldNum" sz="quarter" idx="5"/>
          </p:nvPr>
        </p:nvSpPr>
        <p:spPr/>
        <p:txBody>
          <a:bodyPr/>
          <a:lstStyle/>
          <a:p>
            <a:fld id="{E00693C9-90B3-4BF9-808F-6141E079CB8C}" type="slidenum">
              <a:rPr lang="en-GB" smtClean="0"/>
              <a:t>1</a:t>
            </a:fld>
            <a:endParaRPr lang="en-GB"/>
          </a:p>
        </p:txBody>
      </p:sp>
    </p:spTree>
    <p:extLst>
      <p:ext uri="{BB962C8B-B14F-4D97-AF65-F5344CB8AC3E}">
        <p14:creationId xmlns:p14="http://schemas.microsoft.com/office/powerpoint/2010/main" val="161445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75EFD1-A407-2240-AFE5-C6FC134B29EF}" type="slidenum">
              <a:rPr lang="en-US" smtClean="0"/>
              <a:t>10</a:t>
            </a:fld>
            <a:endParaRPr lang="en-US"/>
          </a:p>
        </p:txBody>
      </p:sp>
    </p:spTree>
    <p:extLst>
      <p:ext uri="{BB962C8B-B14F-4D97-AF65-F5344CB8AC3E}">
        <p14:creationId xmlns:p14="http://schemas.microsoft.com/office/powerpoint/2010/main" val="102342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what is called an anxiety cycle to show how anxiety can be maintained</a:t>
            </a:r>
          </a:p>
          <a:p>
            <a:r>
              <a:rPr lang="en-GB" dirty="0"/>
              <a:t>When you feel anxious you may avoid a situation or look for reassurance which makes you feel better in the short term, however this maintains the anxiety in the long term as you are not allowing yourself the opportunity to learn that it will be better than you anticipate, so next time you come across that worry you want to escape again </a:t>
            </a:r>
          </a:p>
        </p:txBody>
      </p:sp>
      <p:sp>
        <p:nvSpPr>
          <p:cNvPr id="4" name="Slide Number Placeholder 3"/>
          <p:cNvSpPr>
            <a:spLocks noGrp="1"/>
          </p:cNvSpPr>
          <p:nvPr>
            <p:ph type="sldNum" sz="quarter" idx="5"/>
          </p:nvPr>
        </p:nvSpPr>
        <p:spPr/>
        <p:txBody>
          <a:bodyPr/>
          <a:lstStyle/>
          <a:p>
            <a:fld id="{A175EFD1-A407-2240-AFE5-C6FC134B29EF}" type="slidenum">
              <a:rPr lang="en-US" smtClean="0"/>
              <a:t>11</a:t>
            </a:fld>
            <a:endParaRPr lang="en-US"/>
          </a:p>
        </p:txBody>
      </p:sp>
    </p:spTree>
    <p:extLst>
      <p:ext uri="{BB962C8B-B14F-4D97-AF65-F5344CB8AC3E}">
        <p14:creationId xmlns:p14="http://schemas.microsoft.com/office/powerpoint/2010/main" val="385479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Depression or feeling low can be caused by any combination of stressful or upsetting events in your life, your personality, your family history, loneliness, alcohol and drugs &amp; illness. If you are feeling sad, low depressed you may be experiencing one or more of these things.</a:t>
            </a:r>
          </a:p>
          <a:p>
            <a:endParaRPr lang="en-GB" b="1" dirty="0"/>
          </a:p>
          <a:p>
            <a:r>
              <a:rPr lang="en-GB" b="0" dirty="0"/>
              <a:t>Charlotte’s slide</a:t>
            </a:r>
          </a:p>
        </p:txBody>
      </p:sp>
      <p:sp>
        <p:nvSpPr>
          <p:cNvPr id="4" name="Slide Number Placeholder 3"/>
          <p:cNvSpPr>
            <a:spLocks noGrp="1"/>
          </p:cNvSpPr>
          <p:nvPr>
            <p:ph type="sldNum" sz="quarter" idx="5"/>
          </p:nvPr>
        </p:nvSpPr>
        <p:spPr/>
        <p:txBody>
          <a:bodyPr/>
          <a:lstStyle/>
          <a:p>
            <a:fld id="{A175EFD1-A407-2240-AFE5-C6FC134B29EF}" type="slidenum">
              <a:rPr lang="en-US" smtClean="0"/>
              <a:t>12</a:t>
            </a:fld>
            <a:endParaRPr lang="en-US"/>
          </a:p>
        </p:txBody>
      </p:sp>
    </p:spTree>
    <p:extLst>
      <p:ext uri="{BB962C8B-B14F-4D97-AF65-F5344CB8AC3E}">
        <p14:creationId xmlns:p14="http://schemas.microsoft.com/office/powerpoint/2010/main" val="11451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Martha’s slide</a:t>
            </a:r>
          </a:p>
        </p:txBody>
      </p:sp>
      <p:sp>
        <p:nvSpPr>
          <p:cNvPr id="4" name="Slide Number Placeholder 3"/>
          <p:cNvSpPr>
            <a:spLocks noGrp="1"/>
          </p:cNvSpPr>
          <p:nvPr>
            <p:ph type="sldNum" sz="quarter" idx="5"/>
          </p:nvPr>
        </p:nvSpPr>
        <p:spPr/>
        <p:txBody>
          <a:bodyPr/>
          <a:lstStyle/>
          <a:p>
            <a:fld id="{A175EFD1-A407-2240-AFE5-C6FC134B29EF}" type="slidenum">
              <a:rPr lang="en-US" smtClean="0"/>
              <a:t>13</a:t>
            </a:fld>
            <a:endParaRPr lang="en-US"/>
          </a:p>
        </p:txBody>
      </p:sp>
    </p:spTree>
    <p:extLst>
      <p:ext uri="{BB962C8B-B14F-4D97-AF65-F5344CB8AC3E}">
        <p14:creationId xmlns:p14="http://schemas.microsoft.com/office/powerpoint/2010/main" val="8344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Martha’s slide</a:t>
            </a:r>
          </a:p>
        </p:txBody>
      </p:sp>
      <p:sp>
        <p:nvSpPr>
          <p:cNvPr id="4" name="Slide Number Placeholder 3"/>
          <p:cNvSpPr>
            <a:spLocks noGrp="1"/>
          </p:cNvSpPr>
          <p:nvPr>
            <p:ph type="sldNum" sz="quarter" idx="5"/>
          </p:nvPr>
        </p:nvSpPr>
        <p:spPr/>
        <p:txBody>
          <a:bodyPr/>
          <a:lstStyle/>
          <a:p>
            <a:fld id="{A175EFD1-A407-2240-AFE5-C6FC134B29EF}" type="slidenum">
              <a:rPr lang="en-US" smtClean="0"/>
              <a:t>14</a:t>
            </a:fld>
            <a:endParaRPr lang="en-US"/>
          </a:p>
        </p:txBody>
      </p:sp>
    </p:spTree>
    <p:extLst>
      <p:ext uri="{BB962C8B-B14F-4D97-AF65-F5344CB8AC3E}">
        <p14:creationId xmlns:p14="http://schemas.microsoft.com/office/powerpoint/2010/main" val="37861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Charlotte’s slide</a:t>
            </a:r>
          </a:p>
        </p:txBody>
      </p:sp>
      <p:sp>
        <p:nvSpPr>
          <p:cNvPr id="4" name="Slide Number Placeholder 3"/>
          <p:cNvSpPr>
            <a:spLocks noGrp="1"/>
          </p:cNvSpPr>
          <p:nvPr>
            <p:ph type="sldNum" sz="quarter" idx="5"/>
          </p:nvPr>
        </p:nvSpPr>
        <p:spPr/>
        <p:txBody>
          <a:bodyPr/>
          <a:lstStyle/>
          <a:p>
            <a:fld id="{A175EFD1-A407-2240-AFE5-C6FC134B29EF}" type="slidenum">
              <a:rPr lang="en-US" smtClean="0"/>
              <a:t>15</a:t>
            </a:fld>
            <a:endParaRPr lang="en-US"/>
          </a:p>
        </p:txBody>
      </p:sp>
    </p:spTree>
    <p:extLst>
      <p:ext uri="{BB962C8B-B14F-4D97-AF65-F5344CB8AC3E}">
        <p14:creationId xmlns:p14="http://schemas.microsoft.com/office/powerpoint/2010/main" val="262222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know what worry looks like – what can we do to manage our worries?</a:t>
            </a:r>
          </a:p>
          <a:p>
            <a:endParaRPr lang="en-GB" dirty="0"/>
          </a:p>
          <a:p>
            <a:r>
              <a:rPr lang="en-GB" dirty="0"/>
              <a:t>The tips on the slide give some ideas of what things you can do to feel more relax or calm, some of these may not </a:t>
            </a:r>
            <a:r>
              <a:rPr lang="en-GB" dirty="0" err="1"/>
              <a:t>wor</a:t>
            </a:r>
            <a:r>
              <a:rPr lang="en-GB" dirty="0"/>
              <a:t> for you but it is important to give them all a try to see which work best for you – this can be done on your own, or maybe with your family or friends </a:t>
            </a:r>
          </a:p>
        </p:txBody>
      </p:sp>
      <p:sp>
        <p:nvSpPr>
          <p:cNvPr id="4" name="Slide Number Placeholder 3"/>
          <p:cNvSpPr>
            <a:spLocks noGrp="1"/>
          </p:cNvSpPr>
          <p:nvPr>
            <p:ph type="sldNum" sz="quarter" idx="5"/>
          </p:nvPr>
        </p:nvSpPr>
        <p:spPr/>
        <p:txBody>
          <a:bodyPr/>
          <a:lstStyle/>
          <a:p>
            <a:fld id="{24386E31-88F5-4B35-8932-F83AE40612BB}" type="slidenum">
              <a:rPr lang="en-GB" smtClean="0"/>
              <a:t>16</a:t>
            </a:fld>
            <a:endParaRPr lang="en-GB"/>
          </a:p>
        </p:txBody>
      </p:sp>
    </p:spTree>
    <p:extLst>
      <p:ext uri="{BB962C8B-B14F-4D97-AF65-F5344CB8AC3E}">
        <p14:creationId xmlns:p14="http://schemas.microsoft.com/office/powerpoint/2010/main" val="2430165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Charlotte’s slide</a:t>
            </a:r>
          </a:p>
        </p:txBody>
      </p:sp>
      <p:sp>
        <p:nvSpPr>
          <p:cNvPr id="4" name="Slide Number Placeholder 3"/>
          <p:cNvSpPr>
            <a:spLocks noGrp="1"/>
          </p:cNvSpPr>
          <p:nvPr>
            <p:ph type="sldNum" sz="quarter" idx="5"/>
          </p:nvPr>
        </p:nvSpPr>
        <p:spPr/>
        <p:txBody>
          <a:bodyPr/>
          <a:lstStyle/>
          <a:p>
            <a:fld id="{E00693C9-90B3-4BF9-808F-6141E079CB8C}" type="slidenum">
              <a:rPr lang="en-GB" smtClean="0"/>
              <a:t>17</a:t>
            </a:fld>
            <a:endParaRPr lang="en-GB"/>
          </a:p>
        </p:txBody>
      </p:sp>
    </p:spTree>
    <p:extLst>
      <p:ext uri="{BB962C8B-B14F-4D97-AF65-F5344CB8AC3E}">
        <p14:creationId xmlns:p14="http://schemas.microsoft.com/office/powerpoint/2010/main" val="17645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693C9-90B3-4BF9-808F-6141E079CB8C}" type="slidenum">
              <a:rPr lang="en-GB" smtClean="0"/>
              <a:t>19</a:t>
            </a:fld>
            <a:endParaRPr lang="en-GB"/>
          </a:p>
        </p:txBody>
      </p:sp>
    </p:spTree>
    <p:extLst>
      <p:ext uri="{BB962C8B-B14F-4D97-AF65-F5344CB8AC3E}">
        <p14:creationId xmlns:p14="http://schemas.microsoft.com/office/powerpoint/2010/main" val="2316071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Martha’s slide</a:t>
            </a:r>
          </a:p>
        </p:txBody>
      </p:sp>
      <p:sp>
        <p:nvSpPr>
          <p:cNvPr id="4" name="Slide Number Placeholder 3"/>
          <p:cNvSpPr>
            <a:spLocks noGrp="1"/>
          </p:cNvSpPr>
          <p:nvPr>
            <p:ph type="sldNum" sz="quarter" idx="5"/>
          </p:nvPr>
        </p:nvSpPr>
        <p:spPr/>
        <p:txBody>
          <a:bodyPr/>
          <a:lstStyle/>
          <a:p>
            <a:fld id="{E00693C9-90B3-4BF9-808F-6141E079CB8C}" type="slidenum">
              <a:rPr lang="en-GB" smtClean="0"/>
              <a:t>20</a:t>
            </a:fld>
            <a:endParaRPr lang="en-GB"/>
          </a:p>
        </p:txBody>
      </p:sp>
    </p:spTree>
    <p:extLst>
      <p:ext uri="{BB962C8B-B14F-4D97-AF65-F5344CB8AC3E}">
        <p14:creationId xmlns:p14="http://schemas.microsoft.com/office/powerpoint/2010/main" val="110495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Martha’s slide</a:t>
            </a:r>
          </a:p>
        </p:txBody>
      </p:sp>
      <p:sp>
        <p:nvSpPr>
          <p:cNvPr id="4" name="Slide Number Placeholder 3"/>
          <p:cNvSpPr>
            <a:spLocks noGrp="1"/>
          </p:cNvSpPr>
          <p:nvPr>
            <p:ph type="sldNum" sz="quarter" idx="5"/>
          </p:nvPr>
        </p:nvSpPr>
        <p:spPr/>
        <p:txBody>
          <a:bodyPr/>
          <a:lstStyle/>
          <a:p>
            <a:fld id="{E00693C9-90B3-4BF9-808F-6141E079CB8C}" type="slidenum">
              <a:rPr lang="en-GB" smtClean="0"/>
              <a:t>2</a:t>
            </a:fld>
            <a:endParaRPr lang="en-GB"/>
          </a:p>
        </p:txBody>
      </p:sp>
    </p:spTree>
    <p:extLst>
      <p:ext uri="{BB962C8B-B14F-4D97-AF65-F5344CB8AC3E}">
        <p14:creationId xmlns:p14="http://schemas.microsoft.com/office/powerpoint/2010/main" val="212798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useful websites and apps that you can also get support and advice from </a:t>
            </a:r>
          </a:p>
        </p:txBody>
      </p:sp>
      <p:sp>
        <p:nvSpPr>
          <p:cNvPr id="4" name="Slide Number Placeholder 3"/>
          <p:cNvSpPr>
            <a:spLocks noGrp="1"/>
          </p:cNvSpPr>
          <p:nvPr>
            <p:ph type="sldNum" sz="quarter" idx="5"/>
          </p:nvPr>
        </p:nvSpPr>
        <p:spPr/>
        <p:txBody>
          <a:bodyPr/>
          <a:lstStyle/>
          <a:p>
            <a:fld id="{24386E31-88F5-4B35-8932-F83AE40612BB}" type="slidenum">
              <a:rPr lang="en-GB" smtClean="0"/>
              <a:t>21</a:t>
            </a:fld>
            <a:endParaRPr lang="en-GB"/>
          </a:p>
        </p:txBody>
      </p:sp>
    </p:spTree>
    <p:extLst>
      <p:ext uri="{BB962C8B-B14F-4D97-AF65-F5344CB8AC3E}">
        <p14:creationId xmlns:p14="http://schemas.microsoft.com/office/powerpoint/2010/main" val="358601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are never alone. There are amazing on-line services some of which are 24 hours/7 days a week. Often you can message or ‘phone or video chat. Whichever you are most comfortable with. Some of the best known of these services were publicised by Harry Kane when he launched his new mental health foundation. Here are some other mental health organisations that you could look at /turn to. </a:t>
            </a:r>
            <a:r>
              <a:rPr lang="en-GB" b="1"/>
              <a:t>They are </a:t>
            </a:r>
            <a:r>
              <a:rPr lang="en-GB" b="1" dirty="0"/>
              <a:t>also on Harry Kane’s Foundation website.</a:t>
            </a:r>
          </a:p>
        </p:txBody>
      </p:sp>
      <p:sp>
        <p:nvSpPr>
          <p:cNvPr id="4" name="Slide Number Placeholder 3"/>
          <p:cNvSpPr>
            <a:spLocks noGrp="1"/>
          </p:cNvSpPr>
          <p:nvPr>
            <p:ph type="sldNum" sz="quarter" idx="5"/>
          </p:nvPr>
        </p:nvSpPr>
        <p:spPr/>
        <p:txBody>
          <a:bodyPr/>
          <a:lstStyle/>
          <a:p>
            <a:fld id="{A175EFD1-A407-2240-AFE5-C6FC134B29EF}" type="slidenum">
              <a:rPr lang="en-US" smtClean="0"/>
              <a:t>22</a:t>
            </a:fld>
            <a:endParaRPr lang="en-US"/>
          </a:p>
        </p:txBody>
      </p:sp>
    </p:spTree>
    <p:extLst>
      <p:ext uri="{BB962C8B-B14F-4D97-AF65-F5344CB8AC3E}">
        <p14:creationId xmlns:p14="http://schemas.microsoft.com/office/powerpoint/2010/main" val="1864894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Charlotte’s slide</a:t>
            </a:r>
          </a:p>
        </p:txBody>
      </p:sp>
      <p:sp>
        <p:nvSpPr>
          <p:cNvPr id="4" name="Slide Number Placeholder 3"/>
          <p:cNvSpPr>
            <a:spLocks noGrp="1"/>
          </p:cNvSpPr>
          <p:nvPr>
            <p:ph type="sldNum" sz="quarter" idx="5"/>
          </p:nvPr>
        </p:nvSpPr>
        <p:spPr/>
        <p:txBody>
          <a:bodyPr/>
          <a:lstStyle/>
          <a:p>
            <a:fld id="{A175EFD1-A407-2240-AFE5-C6FC134B29EF}" type="slidenum">
              <a:rPr lang="en-US" smtClean="0"/>
              <a:t>23</a:t>
            </a:fld>
            <a:endParaRPr lang="en-US"/>
          </a:p>
        </p:txBody>
      </p:sp>
    </p:spTree>
    <p:extLst>
      <p:ext uri="{BB962C8B-B14F-4D97-AF65-F5344CB8AC3E}">
        <p14:creationId xmlns:p14="http://schemas.microsoft.com/office/powerpoint/2010/main" val="3875370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693C9-90B3-4BF9-808F-6141E079CB8C}" type="slidenum">
              <a:rPr lang="en-GB" smtClean="0"/>
              <a:t>24</a:t>
            </a:fld>
            <a:endParaRPr lang="en-GB"/>
          </a:p>
        </p:txBody>
      </p:sp>
    </p:spTree>
    <p:extLst>
      <p:ext uri="{BB962C8B-B14F-4D97-AF65-F5344CB8AC3E}">
        <p14:creationId xmlns:p14="http://schemas.microsoft.com/office/powerpoint/2010/main" val="1594058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Martha</a:t>
            </a:r>
          </a:p>
        </p:txBody>
      </p:sp>
      <p:sp>
        <p:nvSpPr>
          <p:cNvPr id="4" name="Slide Number Placeholder 3"/>
          <p:cNvSpPr>
            <a:spLocks noGrp="1"/>
          </p:cNvSpPr>
          <p:nvPr>
            <p:ph type="sldNum" sz="quarter" idx="5"/>
          </p:nvPr>
        </p:nvSpPr>
        <p:spPr/>
        <p:txBody>
          <a:bodyPr/>
          <a:lstStyle/>
          <a:p>
            <a:fld id="{E00693C9-90B3-4BF9-808F-6141E079CB8C}" type="slidenum">
              <a:rPr lang="en-GB" smtClean="0"/>
              <a:t>25</a:t>
            </a:fld>
            <a:endParaRPr lang="en-GB"/>
          </a:p>
        </p:txBody>
      </p:sp>
    </p:spTree>
    <p:extLst>
      <p:ext uri="{BB962C8B-B14F-4D97-AF65-F5344CB8AC3E}">
        <p14:creationId xmlns:p14="http://schemas.microsoft.com/office/powerpoint/2010/main" val="82650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b="1" dirty="0"/>
              <a:t>What is mental health? We really understand about looking after our physical health for example eating well &amp; exercising regularly but we don’t think usually look after our mental health as much as we should.</a:t>
            </a:r>
          </a:p>
          <a:p>
            <a:pPr defTabSz="966338">
              <a:defRPr/>
            </a:pPr>
            <a:endParaRPr lang="en-GB" b="0" dirty="0"/>
          </a:p>
          <a:p>
            <a:pPr defTabSz="966338">
              <a:defRPr/>
            </a:pPr>
            <a:r>
              <a:rPr lang="en-GB" b="0" dirty="0"/>
              <a:t>Charlotte’s Slide</a:t>
            </a:r>
          </a:p>
          <a:p>
            <a:endParaRPr lang="en-GB" b="1" dirty="0"/>
          </a:p>
        </p:txBody>
      </p:sp>
      <p:sp>
        <p:nvSpPr>
          <p:cNvPr id="4" name="Slide Number Placeholder 3"/>
          <p:cNvSpPr>
            <a:spLocks noGrp="1"/>
          </p:cNvSpPr>
          <p:nvPr>
            <p:ph type="sldNum" sz="quarter" idx="5"/>
          </p:nvPr>
        </p:nvSpPr>
        <p:spPr/>
        <p:txBody>
          <a:bodyPr/>
          <a:lstStyle/>
          <a:p>
            <a:fld id="{A175EFD1-A407-2240-AFE5-C6FC134B29EF}" type="slidenum">
              <a:rPr lang="en-US" smtClean="0"/>
              <a:t>3</a:t>
            </a:fld>
            <a:endParaRPr lang="en-US"/>
          </a:p>
        </p:txBody>
      </p:sp>
    </p:spTree>
    <p:extLst>
      <p:ext uri="{BB962C8B-B14F-4D97-AF65-F5344CB8AC3E}">
        <p14:creationId xmlns:p14="http://schemas.microsoft.com/office/powerpoint/2010/main" val="110847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Martha’s slide</a:t>
            </a:r>
          </a:p>
          <a:p>
            <a:endParaRPr lang="en-GB" b="1" dirty="0"/>
          </a:p>
          <a:p>
            <a:r>
              <a:rPr lang="en-GB" b="1" dirty="0"/>
              <a:t>We’ve all got mental health all of the time. At any one time we are somewhere on this scale between in crisis or excelling. Our mental health at any one time is effected by biological factors (such as our brain </a:t>
            </a:r>
            <a:r>
              <a:rPr lang="en-GB" b="1" dirty="0" err="1"/>
              <a:t>chemisty</a:t>
            </a:r>
            <a:r>
              <a:rPr lang="en-GB" b="1" dirty="0"/>
              <a:t>), life experiences &amp; family history. If you are surviving, struggling or in crisis there is help available. If you are thriving or excelling it is still important to keep looking after your mental health</a:t>
            </a:r>
          </a:p>
        </p:txBody>
      </p:sp>
      <p:sp>
        <p:nvSpPr>
          <p:cNvPr id="4" name="Slide Number Placeholder 3"/>
          <p:cNvSpPr>
            <a:spLocks noGrp="1"/>
          </p:cNvSpPr>
          <p:nvPr>
            <p:ph type="sldNum" sz="quarter" idx="5"/>
          </p:nvPr>
        </p:nvSpPr>
        <p:spPr/>
        <p:txBody>
          <a:bodyPr/>
          <a:lstStyle/>
          <a:p>
            <a:fld id="{A175EFD1-A407-2240-AFE5-C6FC134B29EF}" type="slidenum">
              <a:rPr lang="en-US" smtClean="0"/>
              <a:t>4</a:t>
            </a:fld>
            <a:endParaRPr lang="en-US"/>
          </a:p>
        </p:txBody>
      </p:sp>
    </p:spTree>
    <p:extLst>
      <p:ext uri="{BB962C8B-B14F-4D97-AF65-F5344CB8AC3E}">
        <p14:creationId xmlns:p14="http://schemas.microsoft.com/office/powerpoint/2010/main" val="345106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So.</a:t>
            </a:r>
            <a:r>
              <a:rPr lang="en-GB" b="1" dirty="0"/>
              <a:t>. We have talked a lot about anxiety and this is something that we can support you with. However we can also support you if you are feeling low etc</a:t>
            </a:r>
          </a:p>
        </p:txBody>
      </p:sp>
      <p:sp>
        <p:nvSpPr>
          <p:cNvPr id="4" name="Slide Number Placeholder 3"/>
          <p:cNvSpPr>
            <a:spLocks noGrp="1"/>
          </p:cNvSpPr>
          <p:nvPr>
            <p:ph type="sldNum" sz="quarter" idx="5"/>
          </p:nvPr>
        </p:nvSpPr>
        <p:spPr/>
        <p:txBody>
          <a:bodyPr/>
          <a:lstStyle/>
          <a:p>
            <a:fld id="{A175EFD1-A407-2240-AFE5-C6FC134B29EF}" type="slidenum">
              <a:rPr lang="en-US" smtClean="0"/>
              <a:t>5</a:t>
            </a:fld>
            <a:endParaRPr lang="en-US"/>
          </a:p>
        </p:txBody>
      </p:sp>
    </p:spTree>
    <p:extLst>
      <p:ext uri="{BB962C8B-B14F-4D97-AF65-F5344CB8AC3E}">
        <p14:creationId xmlns:p14="http://schemas.microsoft.com/office/powerpoint/2010/main" val="11451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Martha’s slide</a:t>
            </a:r>
          </a:p>
          <a:p>
            <a:endParaRPr lang="en-GB" b="1" dirty="0"/>
          </a:p>
          <a:p>
            <a:r>
              <a:rPr lang="en-GB" b="1" dirty="0"/>
              <a:t>So what is anxiety. Experiencing worry is normal &amp; it keeps us safe…who has heard of our fight, flight or freeze response. We still have that response it is like an alarm that makes our  body react in response to danger. Our body gets ready for flight, fight or freeze physically. Take a minute to imagine that you are one of these early humans and you’ve just seen the lion. How does your body react? We are all different. </a:t>
            </a:r>
          </a:p>
        </p:txBody>
      </p:sp>
      <p:sp>
        <p:nvSpPr>
          <p:cNvPr id="4" name="Slide Number Placeholder 3"/>
          <p:cNvSpPr>
            <a:spLocks noGrp="1"/>
          </p:cNvSpPr>
          <p:nvPr>
            <p:ph type="sldNum" sz="quarter" idx="5"/>
          </p:nvPr>
        </p:nvSpPr>
        <p:spPr/>
        <p:txBody>
          <a:bodyPr/>
          <a:lstStyle/>
          <a:p>
            <a:fld id="{A175EFD1-A407-2240-AFE5-C6FC134B29EF}" type="slidenum">
              <a:rPr lang="en-US" smtClean="0"/>
              <a:t>6</a:t>
            </a:fld>
            <a:endParaRPr lang="en-US"/>
          </a:p>
        </p:txBody>
      </p:sp>
    </p:spTree>
    <p:extLst>
      <p:ext uri="{BB962C8B-B14F-4D97-AF65-F5344CB8AC3E}">
        <p14:creationId xmlns:p14="http://schemas.microsoft.com/office/powerpoint/2010/main" val="57996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 are some common body sensations that you are feeling worried. As humans we still have that alarm in our brains that make us react like this even if we aren’t in danger of being eaten by a lion. Your brain doesn’t know the difference between a lion and going to a lesson you’re worried about.</a:t>
            </a:r>
          </a:p>
          <a:p>
            <a:endParaRPr lang="en-GB" b="1" dirty="0"/>
          </a:p>
          <a:p>
            <a:r>
              <a:rPr lang="en-GB" b="0" dirty="0"/>
              <a:t>Charlotte’s slide</a:t>
            </a:r>
          </a:p>
        </p:txBody>
      </p:sp>
      <p:sp>
        <p:nvSpPr>
          <p:cNvPr id="4" name="Slide Number Placeholder 3"/>
          <p:cNvSpPr>
            <a:spLocks noGrp="1"/>
          </p:cNvSpPr>
          <p:nvPr>
            <p:ph type="sldNum" sz="quarter" idx="5"/>
          </p:nvPr>
        </p:nvSpPr>
        <p:spPr/>
        <p:txBody>
          <a:bodyPr/>
          <a:lstStyle/>
          <a:p>
            <a:fld id="{A175EFD1-A407-2240-AFE5-C6FC134B29EF}" type="slidenum">
              <a:rPr lang="en-US" smtClean="0"/>
              <a:t>7</a:t>
            </a:fld>
            <a:endParaRPr lang="en-US"/>
          </a:p>
        </p:txBody>
      </p:sp>
    </p:spTree>
    <p:extLst>
      <p:ext uri="{BB962C8B-B14F-4D97-AF65-F5344CB8AC3E}">
        <p14:creationId xmlns:p14="http://schemas.microsoft.com/office/powerpoint/2010/main" val="427670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Martha’s slide</a:t>
            </a:r>
          </a:p>
          <a:p>
            <a:endParaRPr lang="en-GB" b="1" dirty="0"/>
          </a:p>
          <a:p>
            <a:r>
              <a:rPr lang="en-GB" b="1" dirty="0"/>
              <a:t>If you worries are starting to impact on how you live your life for example if you are avoiding doing things it is time to get help. There are many different types of anxiety. These are the main ones we work with. </a:t>
            </a:r>
          </a:p>
        </p:txBody>
      </p:sp>
      <p:sp>
        <p:nvSpPr>
          <p:cNvPr id="4" name="Slide Number Placeholder 3"/>
          <p:cNvSpPr>
            <a:spLocks noGrp="1"/>
          </p:cNvSpPr>
          <p:nvPr>
            <p:ph type="sldNum" sz="quarter" idx="5"/>
          </p:nvPr>
        </p:nvSpPr>
        <p:spPr/>
        <p:txBody>
          <a:bodyPr/>
          <a:lstStyle/>
          <a:p>
            <a:fld id="{A175EFD1-A407-2240-AFE5-C6FC134B29EF}" type="slidenum">
              <a:rPr lang="en-US" smtClean="0"/>
              <a:t>8</a:t>
            </a:fld>
            <a:endParaRPr lang="en-US"/>
          </a:p>
        </p:txBody>
      </p:sp>
    </p:spTree>
    <p:extLst>
      <p:ext uri="{BB962C8B-B14F-4D97-AF65-F5344CB8AC3E}">
        <p14:creationId xmlns:p14="http://schemas.microsoft.com/office/powerpoint/2010/main" val="280838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75EFD1-A407-2240-AFE5-C6FC134B29EF}" type="slidenum">
              <a:rPr lang="en-US" smtClean="0"/>
              <a:t>9</a:t>
            </a:fld>
            <a:endParaRPr lang="en-US"/>
          </a:p>
        </p:txBody>
      </p:sp>
    </p:spTree>
    <p:extLst>
      <p:ext uri="{BB962C8B-B14F-4D97-AF65-F5344CB8AC3E}">
        <p14:creationId xmlns:p14="http://schemas.microsoft.com/office/powerpoint/2010/main" val="341034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89341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74512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27074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24859-6AA4-420E-89D4-217A4D84B7D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89802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D24859-6AA4-420E-89D4-217A4D84B7D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178963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24859-6AA4-420E-89D4-217A4D84B7D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87026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24859-6AA4-420E-89D4-217A4D84B7D2}" type="datetimeFigureOut">
              <a:rPr lang="en-GB" smtClean="0"/>
              <a:t>05/06/2023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164958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24859-6AA4-420E-89D4-217A4D84B7D2}" type="datetimeFigureOut">
              <a:rPr lang="en-GB" smtClean="0"/>
              <a:t>05/06/2023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86226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24859-6AA4-420E-89D4-217A4D84B7D2}" type="datetimeFigureOut">
              <a:rPr lang="en-GB" smtClean="0"/>
              <a:t>05/06/2023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298312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24859-6AA4-420E-89D4-217A4D84B7D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38888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D24859-6AA4-420E-89D4-217A4D84B7D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F93224-636D-4EB5-B8CE-E704D9B96AFB}" type="slidenum">
              <a:rPr lang="en-GB" smtClean="0"/>
              <a:t>‹#›</a:t>
            </a:fld>
            <a:endParaRPr lang="en-GB"/>
          </a:p>
        </p:txBody>
      </p:sp>
    </p:spTree>
    <p:extLst>
      <p:ext uri="{BB962C8B-B14F-4D97-AF65-F5344CB8AC3E}">
        <p14:creationId xmlns:p14="http://schemas.microsoft.com/office/powerpoint/2010/main" val="407190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24859-6AA4-420E-89D4-217A4D84B7D2}" type="datetimeFigureOut">
              <a:rPr lang="en-GB" smtClean="0"/>
              <a:t>05/06/2023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93224-636D-4EB5-B8CE-E704D9B96AFB}" type="slidenum">
              <a:rPr lang="en-GB" smtClean="0"/>
              <a:t>‹#›</a:t>
            </a:fld>
            <a:endParaRPr lang="en-GB"/>
          </a:p>
        </p:txBody>
      </p:sp>
    </p:spTree>
    <p:extLst>
      <p:ext uri="{BB962C8B-B14F-4D97-AF65-F5344CB8AC3E}">
        <p14:creationId xmlns:p14="http://schemas.microsoft.com/office/powerpoint/2010/main" val="258719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2469" y="315437"/>
            <a:ext cx="3484179" cy="7948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66" y="6385566"/>
            <a:ext cx="8786648" cy="2604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72" y="315437"/>
            <a:ext cx="1432843" cy="726906"/>
          </a:xfrm>
          <a:prstGeom prst="rect">
            <a:avLst/>
          </a:prstGeom>
        </p:spPr>
      </p:pic>
      <p:sp>
        <p:nvSpPr>
          <p:cNvPr id="7" name="TextBox 6"/>
          <p:cNvSpPr txBox="1"/>
          <p:nvPr/>
        </p:nvSpPr>
        <p:spPr>
          <a:xfrm>
            <a:off x="3554407" y="2142437"/>
            <a:ext cx="4892735" cy="3477875"/>
          </a:xfrm>
          <a:prstGeom prst="rect">
            <a:avLst/>
          </a:prstGeom>
          <a:noFill/>
        </p:spPr>
        <p:txBody>
          <a:bodyPr wrap="square" rtlCol="0">
            <a:spAutoFit/>
          </a:bodyPr>
          <a:lstStyle/>
          <a:p>
            <a:pPr algn="ctr"/>
            <a:r>
              <a:rPr lang="en-GB" sz="4400" b="1" dirty="0">
                <a:solidFill>
                  <a:srgbClr val="0070C0"/>
                </a:solidFill>
                <a:latin typeface="Comic Sans MS" panose="030F0702030302020204" pitchFamily="66" charset="0"/>
                <a:cs typeface="Arial" panose="020B0604020202020204" pitchFamily="34" charset="0"/>
              </a:rPr>
              <a:t>Hello! </a:t>
            </a:r>
            <a:r>
              <a:rPr lang="en-GB" sz="4400" dirty="0">
                <a:solidFill>
                  <a:srgbClr val="0070C0"/>
                </a:solidFill>
                <a:latin typeface="Comic Sans MS" panose="030F0702030302020204" pitchFamily="66" charset="0"/>
                <a:cs typeface="Arial" panose="020B0604020202020204" pitchFamily="34" charset="0"/>
              </a:rPr>
              <a:t>from </a:t>
            </a:r>
          </a:p>
          <a:p>
            <a:pPr algn="ctr"/>
            <a:r>
              <a:rPr lang="en-GB" sz="4400" dirty="0">
                <a:solidFill>
                  <a:srgbClr val="0070C0"/>
                </a:solidFill>
                <a:latin typeface="Comic Sans MS" panose="030F0702030302020204" pitchFamily="66" charset="0"/>
                <a:cs typeface="Arial" panose="020B0604020202020204" pitchFamily="34" charset="0"/>
              </a:rPr>
              <a:t>Young Minds Matter </a:t>
            </a:r>
          </a:p>
          <a:p>
            <a:pPr algn="ctr"/>
            <a:r>
              <a:rPr lang="en-GB" sz="4400" dirty="0">
                <a:solidFill>
                  <a:srgbClr val="0070C0"/>
                </a:solidFill>
                <a:latin typeface="Comic Sans MS" panose="030F0702030302020204" pitchFamily="66" charset="0"/>
                <a:cs typeface="Arial" panose="020B0604020202020204" pitchFamily="34" charset="0"/>
              </a:rPr>
              <a:t>(YMM)</a:t>
            </a:r>
          </a:p>
          <a:p>
            <a:pPr algn="ctr"/>
            <a:r>
              <a:rPr lang="en-GB" sz="4400" b="1" dirty="0">
                <a:solidFill>
                  <a:srgbClr val="0070C0"/>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372" y="1477372"/>
            <a:ext cx="2764855" cy="2698973"/>
          </a:xfrm>
          <a:prstGeom prst="rect">
            <a:avLst/>
          </a:prstGeom>
        </p:spPr>
      </p:pic>
    </p:spTree>
    <p:extLst>
      <p:ext uri="{BB962C8B-B14F-4D97-AF65-F5344CB8AC3E}">
        <p14:creationId xmlns:p14="http://schemas.microsoft.com/office/powerpoint/2010/main" val="1465364417"/>
      </p:ext>
    </p:extLst>
  </p:cSld>
  <p:clrMapOvr>
    <a:masterClrMapping/>
  </p:clrMapOvr>
  <mc:AlternateContent xmlns:mc="http://schemas.openxmlformats.org/markup-compatibility/2006" xmlns:p14="http://schemas.microsoft.com/office/powerpoint/2010/main">
    <mc:Choice Requires="p14">
      <p:transition spd="slow" p14:dur="2000" advTm="12137"/>
    </mc:Choice>
    <mc:Fallback xmlns="">
      <p:transition spd="slow" advTm="121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6F52-304B-40E5-8DD8-87DA5A7BD55B}"/>
              </a:ext>
            </a:extLst>
          </p:cNvPr>
          <p:cNvSpPr>
            <a:spLocks noGrp="1"/>
          </p:cNvSpPr>
          <p:nvPr>
            <p:ph type="title"/>
          </p:nvPr>
        </p:nvSpPr>
        <p:spPr>
          <a:xfrm>
            <a:off x="1691369" y="1052452"/>
            <a:ext cx="5197514" cy="994172"/>
          </a:xfrm>
        </p:spPr>
        <p:txBody>
          <a:bodyPr/>
          <a:lstStyle/>
          <a:p>
            <a:r>
              <a:rPr lang="en-GB" b="1" dirty="0">
                <a:solidFill>
                  <a:schemeClr val="accent1"/>
                </a:solidFill>
              </a:rPr>
              <a:t>School Based Anxiety</a:t>
            </a:r>
          </a:p>
        </p:txBody>
      </p:sp>
      <p:pic>
        <p:nvPicPr>
          <p:cNvPr id="5" name="Picture 4">
            <a:extLst>
              <a:ext uri="{FF2B5EF4-FFF2-40B4-BE49-F238E27FC236}">
                <a16:creationId xmlns:a16="http://schemas.microsoft.com/office/drawing/2014/main" id="{E2BEBC81-9BAD-4D26-A595-0D9EED1DA5EB}"/>
              </a:ext>
            </a:extLst>
          </p:cNvPr>
          <p:cNvPicPr>
            <a:picLocks noChangeAspect="1"/>
          </p:cNvPicPr>
          <p:nvPr/>
        </p:nvPicPr>
        <p:blipFill>
          <a:blip r:embed="rId3"/>
          <a:stretch>
            <a:fillRect/>
          </a:stretch>
        </p:blipFill>
        <p:spPr>
          <a:xfrm>
            <a:off x="6835816" y="1340525"/>
            <a:ext cx="1958129" cy="449238"/>
          </a:xfrm>
          <a:prstGeom prst="rect">
            <a:avLst/>
          </a:prstGeom>
        </p:spPr>
      </p:pic>
      <p:pic>
        <p:nvPicPr>
          <p:cNvPr id="6" name="Picture 5">
            <a:extLst>
              <a:ext uri="{FF2B5EF4-FFF2-40B4-BE49-F238E27FC236}">
                <a16:creationId xmlns:a16="http://schemas.microsoft.com/office/drawing/2014/main" id="{9FD5F3AB-EF6D-47A8-80AF-5BE39A183344}"/>
              </a:ext>
            </a:extLst>
          </p:cNvPr>
          <p:cNvPicPr>
            <a:picLocks noChangeAspect="1"/>
          </p:cNvPicPr>
          <p:nvPr/>
        </p:nvPicPr>
        <p:blipFill>
          <a:blip r:embed="rId4"/>
          <a:stretch>
            <a:fillRect/>
          </a:stretch>
        </p:blipFill>
        <p:spPr>
          <a:xfrm>
            <a:off x="525727" y="1393505"/>
            <a:ext cx="617273" cy="312066"/>
          </a:xfrm>
          <a:prstGeom prst="rect">
            <a:avLst/>
          </a:prstGeom>
        </p:spPr>
      </p:pic>
      <p:pic>
        <p:nvPicPr>
          <p:cNvPr id="7" name="Picture 6">
            <a:extLst>
              <a:ext uri="{FF2B5EF4-FFF2-40B4-BE49-F238E27FC236}">
                <a16:creationId xmlns:a16="http://schemas.microsoft.com/office/drawing/2014/main" id="{A4D5AC88-B37A-4859-AE73-F3B10C86C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2493" y="6266046"/>
            <a:ext cx="4942490" cy="146477"/>
          </a:xfrm>
          <a:prstGeom prst="rect">
            <a:avLst/>
          </a:prstGeom>
        </p:spPr>
      </p:pic>
      <p:sp>
        <p:nvSpPr>
          <p:cNvPr id="10" name="Content Placeholder 2">
            <a:extLst>
              <a:ext uri="{FF2B5EF4-FFF2-40B4-BE49-F238E27FC236}">
                <a16:creationId xmlns:a16="http://schemas.microsoft.com/office/drawing/2014/main" id="{F17D13E1-4EBB-4494-B271-65E658EA34F9}"/>
              </a:ext>
            </a:extLst>
          </p:cNvPr>
          <p:cNvSpPr>
            <a:spLocks noGrp="1"/>
          </p:cNvSpPr>
          <p:nvPr>
            <p:ph idx="1"/>
          </p:nvPr>
        </p:nvSpPr>
        <p:spPr>
          <a:xfrm>
            <a:off x="628650" y="2226468"/>
            <a:ext cx="7886700" cy="3698525"/>
          </a:xfrm>
        </p:spPr>
        <p:txBody>
          <a:bodyPr>
            <a:normAutofit fontScale="77500" lnSpcReduction="20000"/>
          </a:bodyPr>
          <a:lstStyle/>
          <a:p>
            <a:pPr marL="0" indent="0">
              <a:buNone/>
            </a:pPr>
            <a:r>
              <a:rPr lang="en-GB" sz="3400" dirty="0"/>
              <a:t>It is very normal to feel worried about coming into school because of lots of different reasons </a:t>
            </a:r>
          </a:p>
          <a:p>
            <a:endParaRPr lang="en-GB" sz="3400" dirty="0"/>
          </a:p>
          <a:p>
            <a:pPr marL="0" indent="0">
              <a:buNone/>
            </a:pPr>
            <a:r>
              <a:rPr lang="en-GB" sz="3400" dirty="0"/>
              <a:t>Things in school:</a:t>
            </a:r>
          </a:p>
          <a:p>
            <a:pPr marL="228600" lvl="1">
              <a:spcBef>
                <a:spcPts val="1000"/>
              </a:spcBef>
            </a:pPr>
            <a:r>
              <a:rPr lang="en-GB" sz="3400" dirty="0"/>
              <a:t>Friends, school work, exams, finding lessons hard </a:t>
            </a:r>
          </a:p>
          <a:p>
            <a:r>
              <a:rPr lang="en-GB" sz="3400" dirty="0"/>
              <a:t>Things outside of school:</a:t>
            </a:r>
          </a:p>
          <a:p>
            <a:pPr marL="228600" lvl="1">
              <a:spcBef>
                <a:spcPts val="1000"/>
              </a:spcBef>
            </a:pPr>
            <a:r>
              <a:rPr lang="en-GB" sz="3400" dirty="0"/>
              <a:t>Bereavement, illness, being a young carer, relationship breakdowns</a:t>
            </a:r>
          </a:p>
          <a:p>
            <a:r>
              <a:rPr lang="en-GB" sz="3400" dirty="0"/>
              <a:t>Finding the school environment anxiety provoking and exhausting </a:t>
            </a:r>
          </a:p>
          <a:p>
            <a:endParaRPr lang="en-GB" sz="1800" dirty="0"/>
          </a:p>
        </p:txBody>
      </p:sp>
    </p:spTree>
    <p:extLst>
      <p:ext uri="{BB962C8B-B14F-4D97-AF65-F5344CB8AC3E}">
        <p14:creationId xmlns:p14="http://schemas.microsoft.com/office/powerpoint/2010/main" val="195254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6F52-304B-40E5-8DD8-87DA5A7BD55B}"/>
              </a:ext>
            </a:extLst>
          </p:cNvPr>
          <p:cNvSpPr>
            <a:spLocks noGrp="1"/>
          </p:cNvSpPr>
          <p:nvPr>
            <p:ph type="title"/>
          </p:nvPr>
        </p:nvSpPr>
        <p:spPr>
          <a:xfrm>
            <a:off x="1637296" y="442361"/>
            <a:ext cx="5915025" cy="994172"/>
          </a:xfrm>
        </p:spPr>
        <p:txBody>
          <a:bodyPr/>
          <a:lstStyle/>
          <a:p>
            <a:r>
              <a:rPr lang="en-GB" b="1" dirty="0">
                <a:solidFill>
                  <a:schemeClr val="accent1"/>
                </a:solidFill>
              </a:rPr>
              <a:t>School Based Anxiety</a:t>
            </a:r>
          </a:p>
        </p:txBody>
      </p:sp>
      <p:pic>
        <p:nvPicPr>
          <p:cNvPr id="5" name="Picture 4">
            <a:extLst>
              <a:ext uri="{FF2B5EF4-FFF2-40B4-BE49-F238E27FC236}">
                <a16:creationId xmlns:a16="http://schemas.microsoft.com/office/drawing/2014/main" id="{E2BEBC81-9BAD-4D26-A595-0D9EED1DA5EB}"/>
              </a:ext>
            </a:extLst>
          </p:cNvPr>
          <p:cNvPicPr>
            <a:picLocks noChangeAspect="1"/>
          </p:cNvPicPr>
          <p:nvPr/>
        </p:nvPicPr>
        <p:blipFill>
          <a:blip r:embed="rId3"/>
          <a:stretch>
            <a:fillRect/>
          </a:stretch>
        </p:blipFill>
        <p:spPr>
          <a:xfrm>
            <a:off x="6835816" y="1340525"/>
            <a:ext cx="1958129" cy="449238"/>
          </a:xfrm>
          <a:prstGeom prst="rect">
            <a:avLst/>
          </a:prstGeom>
        </p:spPr>
      </p:pic>
      <p:pic>
        <p:nvPicPr>
          <p:cNvPr id="6" name="Picture 5">
            <a:extLst>
              <a:ext uri="{FF2B5EF4-FFF2-40B4-BE49-F238E27FC236}">
                <a16:creationId xmlns:a16="http://schemas.microsoft.com/office/drawing/2014/main" id="{9FD5F3AB-EF6D-47A8-80AF-5BE39A183344}"/>
              </a:ext>
            </a:extLst>
          </p:cNvPr>
          <p:cNvPicPr>
            <a:picLocks noChangeAspect="1"/>
          </p:cNvPicPr>
          <p:nvPr/>
        </p:nvPicPr>
        <p:blipFill>
          <a:blip r:embed="rId4"/>
          <a:stretch>
            <a:fillRect/>
          </a:stretch>
        </p:blipFill>
        <p:spPr>
          <a:xfrm>
            <a:off x="525727" y="1393505"/>
            <a:ext cx="617273" cy="312066"/>
          </a:xfrm>
          <a:prstGeom prst="rect">
            <a:avLst/>
          </a:prstGeom>
        </p:spPr>
      </p:pic>
      <p:pic>
        <p:nvPicPr>
          <p:cNvPr id="7" name="Picture 6">
            <a:extLst>
              <a:ext uri="{FF2B5EF4-FFF2-40B4-BE49-F238E27FC236}">
                <a16:creationId xmlns:a16="http://schemas.microsoft.com/office/drawing/2014/main" id="{A4D5AC88-B37A-4859-AE73-F3B10C86C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393" y="5440546"/>
            <a:ext cx="4942490" cy="146477"/>
          </a:xfrm>
          <a:prstGeom prst="rect">
            <a:avLst/>
          </a:prstGeom>
        </p:spPr>
      </p:pic>
      <p:sp>
        <p:nvSpPr>
          <p:cNvPr id="10" name="Content Placeholder 2">
            <a:extLst>
              <a:ext uri="{FF2B5EF4-FFF2-40B4-BE49-F238E27FC236}">
                <a16:creationId xmlns:a16="http://schemas.microsoft.com/office/drawing/2014/main" id="{F17D13E1-4EBB-4494-B271-65E658EA34F9}"/>
              </a:ext>
            </a:extLst>
          </p:cNvPr>
          <p:cNvSpPr>
            <a:spLocks noGrp="1"/>
          </p:cNvSpPr>
          <p:nvPr>
            <p:ph idx="1"/>
          </p:nvPr>
        </p:nvSpPr>
        <p:spPr>
          <a:xfrm>
            <a:off x="355951" y="1982650"/>
            <a:ext cx="4238858" cy="3263504"/>
          </a:xfrm>
        </p:spPr>
        <p:txBody>
          <a:bodyPr>
            <a:normAutofit fontScale="85000" lnSpcReduction="20000"/>
          </a:bodyPr>
          <a:lstStyle/>
          <a:p>
            <a:pPr marL="0" indent="0">
              <a:buNone/>
            </a:pPr>
            <a:r>
              <a:rPr lang="en-GB" sz="1800" b="1" dirty="0"/>
              <a:t>What does school based anxiety look like?</a:t>
            </a:r>
          </a:p>
          <a:p>
            <a:pPr marL="0" indent="0">
              <a:buNone/>
            </a:pPr>
            <a:endParaRPr lang="en-GB" sz="1800" b="1" dirty="0"/>
          </a:p>
          <a:p>
            <a:r>
              <a:rPr lang="en-GB" sz="1800" dirty="0"/>
              <a:t>Not wanting to get up and get ready </a:t>
            </a:r>
          </a:p>
          <a:p>
            <a:r>
              <a:rPr lang="en-GB" sz="1800" dirty="0"/>
              <a:t>Saying they can’t go </a:t>
            </a:r>
          </a:p>
          <a:p>
            <a:r>
              <a:rPr lang="en-GB" sz="1800" dirty="0"/>
              <a:t>Worrying about small issues such as having the right equipment for a lesson</a:t>
            </a:r>
          </a:p>
          <a:p>
            <a:r>
              <a:rPr lang="en-GB" sz="1800" dirty="0"/>
              <a:t>Feeling sick or having stomach or head aches </a:t>
            </a:r>
          </a:p>
          <a:p>
            <a:r>
              <a:rPr lang="en-GB" sz="1800" dirty="0"/>
              <a:t>Not sleeping very well</a:t>
            </a:r>
          </a:p>
          <a:p>
            <a:r>
              <a:rPr lang="en-GB" sz="1800" dirty="0"/>
              <a:t>Not doing school works, or grades start to drop</a:t>
            </a:r>
          </a:p>
          <a:p>
            <a:r>
              <a:rPr lang="en-GB" sz="1800" dirty="0"/>
              <a:t>Being angry or upset or acting out at home or school </a:t>
            </a:r>
          </a:p>
          <a:p>
            <a:r>
              <a:rPr lang="en-GB" sz="1800" dirty="0"/>
              <a:t>Withdrawing </a:t>
            </a:r>
          </a:p>
          <a:p>
            <a:pPr marL="0" indent="0">
              <a:buNone/>
            </a:pPr>
            <a:endParaRPr lang="en-GB" sz="1800" dirty="0"/>
          </a:p>
        </p:txBody>
      </p:sp>
      <p:pic>
        <p:nvPicPr>
          <p:cNvPr id="3" name="Picture 2">
            <a:extLst>
              <a:ext uri="{FF2B5EF4-FFF2-40B4-BE49-F238E27FC236}">
                <a16:creationId xmlns:a16="http://schemas.microsoft.com/office/drawing/2014/main" id="{E4AE64EE-D45B-4ACF-BDB4-F4F44997AADC}"/>
              </a:ext>
            </a:extLst>
          </p:cNvPr>
          <p:cNvPicPr>
            <a:picLocks noChangeAspect="1"/>
          </p:cNvPicPr>
          <p:nvPr/>
        </p:nvPicPr>
        <p:blipFill>
          <a:blip r:embed="rId6"/>
          <a:stretch>
            <a:fillRect/>
          </a:stretch>
        </p:blipFill>
        <p:spPr>
          <a:xfrm>
            <a:off x="5034112" y="1807337"/>
            <a:ext cx="3603406" cy="3614130"/>
          </a:xfrm>
          <a:prstGeom prst="rect">
            <a:avLst/>
          </a:prstGeom>
        </p:spPr>
      </p:pic>
    </p:spTree>
    <p:extLst>
      <p:ext uri="{BB962C8B-B14F-4D97-AF65-F5344CB8AC3E}">
        <p14:creationId xmlns:p14="http://schemas.microsoft.com/office/powerpoint/2010/main" val="396366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A2148-F67C-4340-B7D5-7456A99FCCEA}"/>
              </a:ext>
            </a:extLst>
          </p:cNvPr>
          <p:cNvSpPr txBox="1"/>
          <p:nvPr/>
        </p:nvSpPr>
        <p:spPr>
          <a:xfrm>
            <a:off x="1776146" y="1235842"/>
            <a:ext cx="5591707" cy="646331"/>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cs typeface="Arial" panose="020B0604020202020204" pitchFamily="34" charset="0"/>
              </a:rPr>
              <a:t>Depression/ Low Mood</a:t>
            </a:r>
          </a:p>
        </p:txBody>
      </p:sp>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9"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8071525" y="5783424"/>
            <a:ext cx="704065" cy="596143"/>
          </a:xfrm>
          <a:prstGeom prst="rect">
            <a:avLst/>
          </a:prstGeom>
        </p:spPr>
      </p:pic>
      <p:pic>
        <p:nvPicPr>
          <p:cNvPr id="12" name="Picture 2" descr="See the source image">
            <a:extLst>
              <a:ext uri="{FF2B5EF4-FFF2-40B4-BE49-F238E27FC236}">
                <a16:creationId xmlns:a16="http://schemas.microsoft.com/office/drawing/2014/main" id="{09CA787D-1CC3-4EA1-87B6-6D1ACDCBB7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0718" y="2630511"/>
            <a:ext cx="2517661" cy="25176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A2825DA-B9E3-46C9-86BF-3687C4CEDE78}"/>
              </a:ext>
            </a:extLst>
          </p:cNvPr>
          <p:cNvSpPr txBox="1"/>
          <p:nvPr/>
        </p:nvSpPr>
        <p:spPr>
          <a:xfrm>
            <a:off x="801749" y="3211355"/>
            <a:ext cx="261313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Feeling tired</a:t>
            </a:r>
            <a:endParaRPr lang="en-GB" sz="2400" b="1" dirty="0">
              <a:solidFill>
                <a:srgbClr val="00B05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1CDCA2E-19CA-4858-B0F5-D486A02A89AD}"/>
              </a:ext>
            </a:extLst>
          </p:cNvPr>
          <p:cNvSpPr txBox="1"/>
          <p:nvPr/>
        </p:nvSpPr>
        <p:spPr>
          <a:xfrm>
            <a:off x="158927" y="3976165"/>
            <a:ext cx="261313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Doing less</a:t>
            </a:r>
            <a:endParaRPr lang="en-GB" sz="2400" b="1" dirty="0">
              <a:solidFill>
                <a:srgbClr val="00B05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073B94-4A4B-412C-B382-4E9AEA948BA5}"/>
              </a:ext>
            </a:extLst>
          </p:cNvPr>
          <p:cNvSpPr txBox="1"/>
          <p:nvPr/>
        </p:nvSpPr>
        <p:spPr>
          <a:xfrm>
            <a:off x="944968" y="4962003"/>
            <a:ext cx="261313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Sleeping more</a:t>
            </a:r>
            <a:endParaRPr lang="en-GB" sz="2400" b="1" dirty="0">
              <a:solidFill>
                <a:srgbClr val="00B05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A61556B-884E-4DB3-9544-8A3E566755F5}"/>
              </a:ext>
            </a:extLst>
          </p:cNvPr>
          <p:cNvSpPr txBox="1"/>
          <p:nvPr/>
        </p:nvSpPr>
        <p:spPr>
          <a:xfrm>
            <a:off x="4519069" y="5287229"/>
            <a:ext cx="261313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Socialising less</a:t>
            </a:r>
            <a:endParaRPr lang="en-GB" sz="2400" b="1" dirty="0">
              <a:solidFill>
                <a:srgbClr val="00B05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97E665A-B5E4-4FDD-921C-58A5D18B3161}"/>
              </a:ext>
            </a:extLst>
          </p:cNvPr>
          <p:cNvSpPr txBox="1"/>
          <p:nvPr/>
        </p:nvSpPr>
        <p:spPr>
          <a:xfrm>
            <a:off x="6162456" y="3245672"/>
            <a:ext cx="2613134" cy="830997"/>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Feeling angry/irritable</a:t>
            </a:r>
            <a:endParaRPr lang="en-GB"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9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054DFC-72C8-4FB7-906E-7312C513C770}"/>
              </a:ext>
            </a:extLst>
          </p:cNvPr>
          <p:cNvPicPr>
            <a:picLocks noChangeAspect="1"/>
          </p:cNvPicPr>
          <p:nvPr/>
        </p:nvPicPr>
        <p:blipFill>
          <a:blip r:embed="rId3"/>
          <a:stretch>
            <a:fillRect/>
          </a:stretch>
        </p:blipFill>
        <p:spPr>
          <a:xfrm>
            <a:off x="1455426" y="1032950"/>
            <a:ext cx="6774895" cy="4630905"/>
          </a:xfrm>
          <a:prstGeom prst="rect">
            <a:avLst/>
          </a:prstGeom>
        </p:spPr>
      </p:pic>
      <p:sp>
        <p:nvSpPr>
          <p:cNvPr id="2" name="Rectangle 1">
            <a:extLst>
              <a:ext uri="{FF2B5EF4-FFF2-40B4-BE49-F238E27FC236}">
                <a16:creationId xmlns:a16="http://schemas.microsoft.com/office/drawing/2014/main" id="{348C6478-F225-43C1-97C9-FB3D5DC1D171}"/>
              </a:ext>
            </a:extLst>
          </p:cNvPr>
          <p:cNvSpPr/>
          <p:nvPr/>
        </p:nvSpPr>
        <p:spPr>
          <a:xfrm>
            <a:off x="3901652" y="1760021"/>
            <a:ext cx="1549730" cy="1223412"/>
          </a:xfrm>
          <a:prstGeom prst="rect">
            <a:avLst/>
          </a:prstGeom>
          <a:noFill/>
        </p:spPr>
        <p:txBody>
          <a:bodyPr wrap="square" lIns="68580" tIns="34290" rIns="68580" bIns="34290">
            <a:spAutoFit/>
          </a:bodyPr>
          <a:lstStyle/>
          <a:p>
            <a:pPr algn="ctr"/>
            <a:r>
              <a:rPr lang="en-US" sz="1500" dirty="0" err="1">
                <a:ln w="0"/>
                <a:latin typeface="Arial" panose="020B0604020202020204" pitchFamily="34" charset="0"/>
                <a:cs typeface="Arial" panose="020B0604020202020204" pitchFamily="34" charset="0"/>
              </a:rPr>
              <a:t>Im</a:t>
            </a:r>
            <a:r>
              <a:rPr lang="en-US" sz="1500" dirty="0">
                <a:ln w="0"/>
                <a:latin typeface="Arial" panose="020B0604020202020204" pitchFamily="34" charset="0"/>
                <a:cs typeface="Arial" panose="020B0604020202020204" pitchFamily="34" charset="0"/>
              </a:rPr>
              <a:t> not good enough, I should do better, should I continue playing</a:t>
            </a:r>
          </a:p>
        </p:txBody>
      </p:sp>
      <p:sp>
        <p:nvSpPr>
          <p:cNvPr id="4" name="Rectangle 3">
            <a:extLst>
              <a:ext uri="{FF2B5EF4-FFF2-40B4-BE49-F238E27FC236}">
                <a16:creationId xmlns:a16="http://schemas.microsoft.com/office/drawing/2014/main" id="{1B14DDA9-EE72-4D63-B394-DD0FE3A4642F}"/>
              </a:ext>
            </a:extLst>
          </p:cNvPr>
          <p:cNvSpPr/>
          <p:nvPr/>
        </p:nvSpPr>
        <p:spPr>
          <a:xfrm>
            <a:off x="5545720" y="3045121"/>
            <a:ext cx="1645383" cy="992579"/>
          </a:xfrm>
          <a:prstGeom prst="rect">
            <a:avLst/>
          </a:prstGeom>
          <a:noFill/>
        </p:spPr>
        <p:txBody>
          <a:bodyPr wrap="square" lIns="68580" tIns="34290" rIns="68580" bIns="34290">
            <a:spAutoFit/>
          </a:bodyPr>
          <a:lstStyle/>
          <a:p>
            <a:pPr algn="ctr"/>
            <a:r>
              <a:rPr lang="en-US" sz="1500" dirty="0">
                <a:ln w="0"/>
                <a:latin typeface="Arial" panose="020B0604020202020204" pitchFamily="34" charset="0"/>
                <a:cs typeface="Arial" panose="020B0604020202020204" pitchFamily="34" charset="0"/>
              </a:rPr>
              <a:t>Withdraw, look down, not talk to team mates and lose motivation </a:t>
            </a:r>
          </a:p>
        </p:txBody>
      </p:sp>
      <p:sp>
        <p:nvSpPr>
          <p:cNvPr id="5" name="Rectangle 4">
            <a:extLst>
              <a:ext uri="{FF2B5EF4-FFF2-40B4-BE49-F238E27FC236}">
                <a16:creationId xmlns:a16="http://schemas.microsoft.com/office/drawing/2014/main" id="{31EB7DC5-B190-43BB-AD8C-8AAC627AC512}"/>
              </a:ext>
            </a:extLst>
          </p:cNvPr>
          <p:cNvSpPr/>
          <p:nvPr/>
        </p:nvSpPr>
        <p:spPr>
          <a:xfrm>
            <a:off x="3901652" y="4486273"/>
            <a:ext cx="1549730" cy="530915"/>
          </a:xfrm>
          <a:prstGeom prst="rect">
            <a:avLst/>
          </a:prstGeom>
          <a:noFill/>
        </p:spPr>
        <p:txBody>
          <a:bodyPr wrap="square" lIns="68580" tIns="34290" rIns="68580" bIns="34290">
            <a:spAutoFit/>
          </a:bodyPr>
          <a:lstStyle/>
          <a:p>
            <a:pPr algn="ctr"/>
            <a:r>
              <a:rPr lang="en-US" sz="1500" dirty="0">
                <a:ln w="0"/>
                <a:latin typeface="Arial" panose="020B0604020202020204" pitchFamily="34" charset="0"/>
                <a:cs typeface="Arial" panose="020B0604020202020204" pitchFamily="34" charset="0"/>
              </a:rPr>
              <a:t>Sick, tired, hot and sweaty</a:t>
            </a:r>
          </a:p>
        </p:txBody>
      </p:sp>
      <p:sp>
        <p:nvSpPr>
          <p:cNvPr id="7" name="Rectangle 6">
            <a:extLst>
              <a:ext uri="{FF2B5EF4-FFF2-40B4-BE49-F238E27FC236}">
                <a16:creationId xmlns:a16="http://schemas.microsoft.com/office/drawing/2014/main" id="{37E23E27-E983-4AB4-A42D-3894387C6ABF}"/>
              </a:ext>
            </a:extLst>
          </p:cNvPr>
          <p:cNvSpPr/>
          <p:nvPr/>
        </p:nvSpPr>
        <p:spPr>
          <a:xfrm>
            <a:off x="2252799" y="3267760"/>
            <a:ext cx="1549730" cy="761747"/>
          </a:xfrm>
          <a:prstGeom prst="rect">
            <a:avLst/>
          </a:prstGeom>
          <a:noFill/>
        </p:spPr>
        <p:txBody>
          <a:bodyPr wrap="square" lIns="68580" tIns="34290" rIns="68580" bIns="34290">
            <a:spAutoFit/>
          </a:bodyPr>
          <a:lstStyle/>
          <a:p>
            <a:pPr algn="ctr"/>
            <a:r>
              <a:rPr lang="en-US" sz="1500" dirty="0">
                <a:ln w="0"/>
                <a:latin typeface="Arial" panose="020B0604020202020204" pitchFamily="34" charset="0"/>
                <a:cs typeface="Arial" panose="020B0604020202020204" pitchFamily="34" charset="0"/>
              </a:rPr>
              <a:t>Annoyed, frustrated and low</a:t>
            </a:r>
          </a:p>
        </p:txBody>
      </p:sp>
      <p:sp>
        <p:nvSpPr>
          <p:cNvPr id="8" name="Rectangle 7">
            <a:extLst>
              <a:ext uri="{FF2B5EF4-FFF2-40B4-BE49-F238E27FC236}">
                <a16:creationId xmlns:a16="http://schemas.microsoft.com/office/drawing/2014/main" id="{A8D4252E-BEE8-453D-B5C7-9B8EBD659849}"/>
              </a:ext>
            </a:extLst>
          </p:cNvPr>
          <p:cNvSpPr/>
          <p:nvPr/>
        </p:nvSpPr>
        <p:spPr>
          <a:xfrm>
            <a:off x="185530" y="1658577"/>
            <a:ext cx="2067269" cy="530915"/>
          </a:xfrm>
          <a:prstGeom prst="rect">
            <a:avLst/>
          </a:prstGeom>
          <a:noFill/>
        </p:spPr>
        <p:txBody>
          <a:bodyPr wrap="square" lIns="68580" tIns="34290" rIns="68580" bIns="34290">
            <a:spAutoFit/>
          </a:bodyPr>
          <a:lstStyle/>
          <a:p>
            <a:pPr algn="ctr"/>
            <a:r>
              <a:rPr lang="en-US" sz="15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Rugby game- missed a tackle</a:t>
            </a:r>
          </a:p>
        </p:txBody>
      </p:sp>
      <p:pic>
        <p:nvPicPr>
          <p:cNvPr id="9" name="Picture 8">
            <a:extLst>
              <a:ext uri="{FF2B5EF4-FFF2-40B4-BE49-F238E27FC236}">
                <a16:creationId xmlns:a16="http://schemas.microsoft.com/office/drawing/2014/main" id="{C1B2DDE2-0D2E-45B3-A072-52BBF6CA2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30" y="958192"/>
            <a:ext cx="976407" cy="495348"/>
          </a:xfrm>
          <a:prstGeom prst="rect">
            <a:avLst/>
          </a:prstGeom>
        </p:spPr>
      </p:pic>
      <p:pic>
        <p:nvPicPr>
          <p:cNvPr id="3" name="Picture 2">
            <a:extLst>
              <a:ext uri="{FF2B5EF4-FFF2-40B4-BE49-F238E27FC236}">
                <a16:creationId xmlns:a16="http://schemas.microsoft.com/office/drawing/2014/main" id="{9D9BAB20-0390-4EC8-879D-16EAC3A27885}"/>
              </a:ext>
            </a:extLst>
          </p:cNvPr>
          <p:cNvPicPr>
            <a:picLocks noChangeAspect="1"/>
          </p:cNvPicPr>
          <p:nvPr/>
        </p:nvPicPr>
        <p:blipFill>
          <a:blip r:embed="rId5"/>
          <a:stretch>
            <a:fillRect/>
          </a:stretch>
        </p:blipFill>
        <p:spPr>
          <a:xfrm>
            <a:off x="6347632" y="1032951"/>
            <a:ext cx="2610839" cy="598984"/>
          </a:xfrm>
          <a:prstGeom prst="rect">
            <a:avLst/>
          </a:prstGeom>
        </p:spPr>
      </p:pic>
      <p:cxnSp>
        <p:nvCxnSpPr>
          <p:cNvPr id="11" name="Straight Arrow Connector 10">
            <a:extLst>
              <a:ext uri="{FF2B5EF4-FFF2-40B4-BE49-F238E27FC236}">
                <a16:creationId xmlns:a16="http://schemas.microsoft.com/office/drawing/2014/main" id="{4839FAA7-9850-483F-807C-35991FFB9A9B}"/>
              </a:ext>
            </a:extLst>
          </p:cNvPr>
          <p:cNvCxnSpPr>
            <a:cxnSpLocks/>
          </p:cNvCxnSpPr>
          <p:nvPr/>
        </p:nvCxnSpPr>
        <p:spPr>
          <a:xfrm flipH="1">
            <a:off x="2341517" y="1295860"/>
            <a:ext cx="1755821" cy="4641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1539197-B978-45F4-849D-E2E9D5B6D4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694" y="5734027"/>
            <a:ext cx="5877938" cy="174200"/>
          </a:xfrm>
          <a:prstGeom prst="rect">
            <a:avLst/>
          </a:prstGeom>
        </p:spPr>
      </p:pic>
      <p:sp>
        <p:nvSpPr>
          <p:cNvPr id="12" name="TextBox 11">
            <a:extLst>
              <a:ext uri="{FF2B5EF4-FFF2-40B4-BE49-F238E27FC236}">
                <a16:creationId xmlns:a16="http://schemas.microsoft.com/office/drawing/2014/main" id="{3B4FC8EC-C1B0-4779-AEE2-E89C4B600471}"/>
              </a:ext>
            </a:extLst>
          </p:cNvPr>
          <p:cNvSpPr txBox="1"/>
          <p:nvPr/>
        </p:nvSpPr>
        <p:spPr>
          <a:xfrm>
            <a:off x="1633031" y="311861"/>
            <a:ext cx="5877938" cy="523220"/>
          </a:xfrm>
          <a:prstGeom prst="rect">
            <a:avLst/>
          </a:prstGeom>
          <a:noFill/>
        </p:spPr>
        <p:txBody>
          <a:bodyPr wrap="square" rtlCol="0">
            <a:spAutoFit/>
          </a:bodyPr>
          <a:lstStyle/>
          <a:p>
            <a:pPr algn="ctr"/>
            <a:r>
              <a:rPr lang="en-GB" sz="2800" b="1" dirty="0">
                <a:solidFill>
                  <a:srgbClr val="0070C0"/>
                </a:solidFill>
                <a:latin typeface="Comic Sans MS" panose="030F0702030302020204" pitchFamily="66" charset="0"/>
                <a:cs typeface="Arial" panose="020B0604020202020204" pitchFamily="34" charset="0"/>
              </a:rPr>
              <a:t>How do we help?</a:t>
            </a:r>
          </a:p>
        </p:txBody>
      </p:sp>
    </p:spTree>
    <p:extLst>
      <p:ext uri="{BB962C8B-B14F-4D97-AF65-F5344CB8AC3E}">
        <p14:creationId xmlns:p14="http://schemas.microsoft.com/office/powerpoint/2010/main" val="291667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C3B7-F34A-42D8-9CF4-E32CB942F74B}"/>
              </a:ext>
            </a:extLst>
          </p:cNvPr>
          <p:cNvSpPr>
            <a:spLocks noGrp="1"/>
          </p:cNvSpPr>
          <p:nvPr>
            <p:ph type="title"/>
          </p:nvPr>
        </p:nvSpPr>
        <p:spPr/>
        <p:txBody>
          <a:bodyPr/>
          <a:lstStyle/>
          <a:p>
            <a:pPr algn="ctr"/>
            <a:r>
              <a:rPr lang="en-GB" dirty="0">
                <a:latin typeface="Comic Sans MS" panose="030F0702030302020204" pitchFamily="66" charset="0"/>
                <a:cs typeface="Arial" panose="020B0604020202020204" pitchFamily="34" charset="0"/>
              </a:rPr>
              <a:t>Managing emotions </a:t>
            </a:r>
          </a:p>
        </p:txBody>
      </p:sp>
      <p:sp>
        <p:nvSpPr>
          <p:cNvPr id="3" name="Content Placeholder 2">
            <a:extLst>
              <a:ext uri="{FF2B5EF4-FFF2-40B4-BE49-F238E27FC236}">
                <a16:creationId xmlns:a16="http://schemas.microsoft.com/office/drawing/2014/main" id="{2DC67150-D55E-4C76-A6E8-3E4AB28165C7}"/>
              </a:ext>
            </a:extLst>
          </p:cNvPr>
          <p:cNvSpPr>
            <a:spLocks noGrp="1"/>
          </p:cNvSpPr>
          <p:nvPr>
            <p:ph idx="1"/>
          </p:nvPr>
        </p:nvSpPr>
        <p:spPr>
          <a:xfrm>
            <a:off x="628650" y="3090181"/>
            <a:ext cx="7886700" cy="1325563"/>
          </a:xfrm>
        </p:spPr>
        <p:txBody>
          <a:bodyPr/>
          <a:lstStyle/>
          <a:p>
            <a:pPr marL="0" indent="0" algn="ctr">
              <a:buNone/>
            </a:pPr>
            <a:r>
              <a:rPr lang="en-GB" dirty="0">
                <a:solidFill>
                  <a:srgbClr val="00B050"/>
                </a:solidFill>
                <a:latin typeface="Comic Sans MS" panose="030F0702030302020204" pitchFamily="66" charset="0"/>
                <a:cs typeface="Arial" panose="020B0604020202020204" pitchFamily="34" charset="0"/>
              </a:rPr>
              <a:t>We are going to share some strategies that can help your child</a:t>
            </a:r>
          </a:p>
        </p:txBody>
      </p:sp>
      <p:pic>
        <p:nvPicPr>
          <p:cNvPr id="4" name="Picture 3">
            <a:extLst>
              <a:ext uri="{FF2B5EF4-FFF2-40B4-BE49-F238E27FC236}">
                <a16:creationId xmlns:a16="http://schemas.microsoft.com/office/drawing/2014/main" id="{E005D9E9-7B80-4375-A241-1BDA33AB4C06}"/>
              </a:ext>
            </a:extLst>
          </p:cNvPr>
          <p:cNvPicPr>
            <a:picLocks noChangeAspect="1"/>
          </p:cNvPicPr>
          <p:nvPr/>
        </p:nvPicPr>
        <p:blipFill>
          <a:blip r:embed="rId3"/>
          <a:stretch>
            <a:fillRect/>
          </a:stretch>
        </p:blipFill>
        <p:spPr>
          <a:xfrm>
            <a:off x="6399018" y="1029196"/>
            <a:ext cx="2610839" cy="598984"/>
          </a:xfrm>
          <a:prstGeom prst="rect">
            <a:avLst/>
          </a:prstGeom>
        </p:spPr>
      </p:pic>
      <p:pic>
        <p:nvPicPr>
          <p:cNvPr id="5" name="Picture 4">
            <a:extLst>
              <a:ext uri="{FF2B5EF4-FFF2-40B4-BE49-F238E27FC236}">
                <a16:creationId xmlns:a16="http://schemas.microsoft.com/office/drawing/2014/main" id="{963D99E6-B5B0-4A55-8461-4E270C47D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47" y="1029891"/>
            <a:ext cx="976407" cy="495348"/>
          </a:xfrm>
          <a:prstGeom prst="rect">
            <a:avLst/>
          </a:prstGeom>
        </p:spPr>
      </p:pic>
      <p:pic>
        <p:nvPicPr>
          <p:cNvPr id="6" name="Picture 5">
            <a:extLst>
              <a:ext uri="{FF2B5EF4-FFF2-40B4-BE49-F238E27FC236}">
                <a16:creationId xmlns:a16="http://schemas.microsoft.com/office/drawing/2014/main" id="{228E9E45-A433-477B-B53F-9697C6B9A976}"/>
              </a:ext>
            </a:extLst>
          </p:cNvPr>
          <p:cNvPicPr>
            <a:picLocks noChangeAspect="1"/>
          </p:cNvPicPr>
          <p:nvPr/>
        </p:nvPicPr>
        <p:blipFill>
          <a:blip r:embed="rId5"/>
          <a:stretch>
            <a:fillRect/>
          </a:stretch>
        </p:blipFill>
        <p:spPr>
          <a:xfrm>
            <a:off x="262636" y="5649786"/>
            <a:ext cx="5875529" cy="178324"/>
          </a:xfrm>
          <a:prstGeom prst="rect">
            <a:avLst/>
          </a:prstGeom>
        </p:spPr>
      </p:pic>
      <p:pic>
        <p:nvPicPr>
          <p:cNvPr id="7" name="Picture 6">
            <a:extLst>
              <a:ext uri="{FF2B5EF4-FFF2-40B4-BE49-F238E27FC236}">
                <a16:creationId xmlns:a16="http://schemas.microsoft.com/office/drawing/2014/main" id="{C4AA8E8B-C87E-4C07-A029-5BB04AF22572}"/>
              </a:ext>
            </a:extLst>
          </p:cNvPr>
          <p:cNvPicPr>
            <a:picLocks noChangeAspect="1"/>
          </p:cNvPicPr>
          <p:nvPr/>
        </p:nvPicPr>
        <p:blipFill>
          <a:blip r:embed="rId6"/>
          <a:stretch>
            <a:fillRect/>
          </a:stretch>
        </p:blipFill>
        <p:spPr>
          <a:xfrm>
            <a:off x="6218538" y="4268035"/>
            <a:ext cx="2791319" cy="1678070"/>
          </a:xfrm>
          <a:prstGeom prst="rect">
            <a:avLst/>
          </a:prstGeom>
        </p:spPr>
      </p:pic>
    </p:spTree>
    <p:extLst>
      <p:ext uri="{BB962C8B-B14F-4D97-AF65-F5344CB8AC3E}">
        <p14:creationId xmlns:p14="http://schemas.microsoft.com/office/powerpoint/2010/main" val="174488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A2148-F67C-4340-B7D5-7456A99FCCEA}"/>
              </a:ext>
            </a:extLst>
          </p:cNvPr>
          <p:cNvSpPr txBox="1"/>
          <p:nvPr/>
        </p:nvSpPr>
        <p:spPr>
          <a:xfrm>
            <a:off x="973753" y="1559719"/>
            <a:ext cx="6811004" cy="1431161"/>
          </a:xfrm>
          <a:prstGeom prst="rect">
            <a:avLst/>
          </a:prstGeom>
          <a:noFill/>
        </p:spPr>
        <p:txBody>
          <a:bodyPr wrap="square" rtlCol="0">
            <a:spAutoFit/>
          </a:bodyPr>
          <a:lstStyle/>
          <a:p>
            <a:pPr algn="ctr"/>
            <a:r>
              <a:rPr lang="en-GB" sz="3300" dirty="0">
                <a:solidFill>
                  <a:srgbClr val="00B050"/>
                </a:solidFill>
                <a:latin typeface="Comic Sans MS" panose="030F0702030302020204" pitchFamily="66" charset="0"/>
                <a:cs typeface="Arial" panose="020B0604020202020204" pitchFamily="34" charset="0"/>
              </a:rPr>
              <a:t>Thought Challenging with positive self talk</a:t>
            </a:r>
          </a:p>
          <a:p>
            <a:endParaRPr lang="en-GB" sz="2100" b="1" dirty="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30" y="974280"/>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889437"/>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30" y="5720224"/>
            <a:ext cx="5877938" cy="174200"/>
          </a:xfrm>
          <a:prstGeom prst="rect">
            <a:avLst/>
          </a:prstGeom>
        </p:spPr>
      </p:pic>
      <p:sp>
        <p:nvSpPr>
          <p:cNvPr id="3" name="TextBox 2">
            <a:extLst>
              <a:ext uri="{FF2B5EF4-FFF2-40B4-BE49-F238E27FC236}">
                <a16:creationId xmlns:a16="http://schemas.microsoft.com/office/drawing/2014/main" id="{38E4A401-2B06-44E5-9841-0D7A53E1BE21}"/>
              </a:ext>
            </a:extLst>
          </p:cNvPr>
          <p:cNvSpPr txBox="1"/>
          <p:nvPr/>
        </p:nvSpPr>
        <p:spPr>
          <a:xfrm>
            <a:off x="1161937" y="3080971"/>
            <a:ext cx="6811004" cy="1754326"/>
          </a:xfrm>
          <a:prstGeom prst="rect">
            <a:avLst/>
          </a:prstGeom>
          <a:noFill/>
        </p:spPr>
        <p:txBody>
          <a:bodyPr wrap="square" rtlCol="0">
            <a:spAutoFit/>
          </a:bodyPr>
          <a:lstStyle/>
          <a:p>
            <a:r>
              <a:rPr lang="en-GB" sz="2700" dirty="0">
                <a:latin typeface="Comic Sans MS" panose="030F0702030302020204" pitchFamily="66" charset="0"/>
                <a:cs typeface="Arial" panose="020B0604020202020204" pitchFamily="34" charset="0"/>
              </a:rPr>
              <a:t>I cant do it…..</a:t>
            </a:r>
          </a:p>
          <a:p>
            <a:r>
              <a:rPr lang="en-GB" sz="2700" dirty="0">
                <a:solidFill>
                  <a:srgbClr val="00B050"/>
                </a:solidFill>
                <a:latin typeface="Comic Sans MS" panose="030F0702030302020204" pitchFamily="66" charset="0"/>
                <a:cs typeface="Arial" panose="020B0604020202020204" pitchFamily="34" charset="0"/>
              </a:rPr>
              <a:t>I’m rubbish….</a:t>
            </a:r>
          </a:p>
          <a:p>
            <a:r>
              <a:rPr lang="en-GB" sz="2700" dirty="0">
                <a:latin typeface="Comic Sans MS" panose="030F0702030302020204" pitchFamily="66" charset="0"/>
                <a:cs typeface="Arial" panose="020B0604020202020204" pitchFamily="34" charset="0"/>
              </a:rPr>
              <a:t>I’m going to fail….</a:t>
            </a:r>
          </a:p>
          <a:p>
            <a:r>
              <a:rPr lang="en-GB" sz="2700" dirty="0">
                <a:solidFill>
                  <a:srgbClr val="00B050"/>
                </a:solidFill>
                <a:latin typeface="Comic Sans MS" panose="030F0702030302020204" pitchFamily="66" charset="0"/>
                <a:cs typeface="Arial" panose="020B0604020202020204" pitchFamily="34" charset="0"/>
              </a:rPr>
              <a:t>I’m not going to make friends….</a:t>
            </a:r>
          </a:p>
        </p:txBody>
      </p:sp>
    </p:spTree>
    <p:extLst>
      <p:ext uri="{BB962C8B-B14F-4D97-AF65-F5344CB8AC3E}">
        <p14:creationId xmlns:p14="http://schemas.microsoft.com/office/powerpoint/2010/main" val="176590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6CA3DE-DBF7-41A9-88C5-5B00EA13A5D7}"/>
              </a:ext>
            </a:extLst>
          </p:cNvPr>
          <p:cNvPicPr>
            <a:picLocks noChangeAspect="1"/>
          </p:cNvPicPr>
          <p:nvPr/>
        </p:nvPicPr>
        <p:blipFill>
          <a:blip r:embed="rId3"/>
          <a:stretch>
            <a:fillRect/>
          </a:stretch>
        </p:blipFill>
        <p:spPr>
          <a:xfrm>
            <a:off x="540420" y="1140192"/>
            <a:ext cx="7746331" cy="4280430"/>
          </a:xfrm>
          <a:prstGeom prst="rect">
            <a:avLst/>
          </a:prstGeom>
        </p:spPr>
      </p:pic>
    </p:spTree>
    <p:extLst>
      <p:ext uri="{BB962C8B-B14F-4D97-AF65-F5344CB8AC3E}">
        <p14:creationId xmlns:p14="http://schemas.microsoft.com/office/powerpoint/2010/main" val="17603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C2F8-0298-49FE-A861-59DD2DE94252}"/>
              </a:ext>
            </a:extLst>
          </p:cNvPr>
          <p:cNvSpPr>
            <a:spLocks noGrp="1"/>
          </p:cNvSpPr>
          <p:nvPr>
            <p:ph type="title"/>
          </p:nvPr>
        </p:nvSpPr>
        <p:spPr/>
        <p:txBody>
          <a:bodyPr/>
          <a:lstStyle/>
          <a:p>
            <a:pPr algn="ctr"/>
            <a:r>
              <a:rPr lang="en-GB" dirty="0">
                <a:solidFill>
                  <a:srgbClr val="00B050"/>
                </a:solidFill>
                <a:latin typeface="Comic Sans MS" panose="030F0702030302020204" pitchFamily="66" charset="0"/>
                <a:cs typeface="Arial" panose="020B0604020202020204" pitchFamily="34" charset="0"/>
              </a:rPr>
              <a:t>5 senses </a:t>
            </a:r>
          </a:p>
        </p:txBody>
      </p:sp>
      <p:pic>
        <p:nvPicPr>
          <p:cNvPr id="7" name="Content Placeholder 6">
            <a:extLst>
              <a:ext uri="{FF2B5EF4-FFF2-40B4-BE49-F238E27FC236}">
                <a16:creationId xmlns:a16="http://schemas.microsoft.com/office/drawing/2014/main" id="{6BEB514C-2378-4F00-977F-6E04FDEAC82B}"/>
              </a:ext>
            </a:extLst>
          </p:cNvPr>
          <p:cNvPicPr>
            <a:picLocks noGrp="1" noChangeAspect="1"/>
          </p:cNvPicPr>
          <p:nvPr>
            <p:ph idx="1"/>
          </p:nvPr>
        </p:nvPicPr>
        <p:blipFill>
          <a:blip r:embed="rId3"/>
          <a:stretch>
            <a:fillRect/>
          </a:stretch>
        </p:blipFill>
        <p:spPr>
          <a:xfrm>
            <a:off x="3336324" y="1555146"/>
            <a:ext cx="2545861" cy="3934827"/>
          </a:xfrm>
          <a:prstGeom prst="rect">
            <a:avLst/>
          </a:prstGeom>
        </p:spPr>
      </p:pic>
      <p:pic>
        <p:nvPicPr>
          <p:cNvPr id="4" name="Picture 3">
            <a:extLst>
              <a:ext uri="{FF2B5EF4-FFF2-40B4-BE49-F238E27FC236}">
                <a16:creationId xmlns:a16="http://schemas.microsoft.com/office/drawing/2014/main" id="{90E0A3FE-2A31-445D-88FF-16E1CBF16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889437"/>
            <a:ext cx="2613134" cy="596143"/>
          </a:xfrm>
          <a:prstGeom prst="rect">
            <a:avLst/>
          </a:prstGeom>
        </p:spPr>
      </p:pic>
      <p:pic>
        <p:nvPicPr>
          <p:cNvPr id="5" name="Picture 4">
            <a:extLst>
              <a:ext uri="{FF2B5EF4-FFF2-40B4-BE49-F238E27FC236}">
                <a16:creationId xmlns:a16="http://schemas.microsoft.com/office/drawing/2014/main" id="{FB01A968-3CE3-4D1C-B97C-9CB79DCE38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30" y="974280"/>
            <a:ext cx="976407" cy="495348"/>
          </a:xfrm>
          <a:prstGeom prst="rect">
            <a:avLst/>
          </a:prstGeom>
        </p:spPr>
      </p:pic>
      <p:pic>
        <p:nvPicPr>
          <p:cNvPr id="6" name="Picture 5">
            <a:extLst>
              <a:ext uri="{FF2B5EF4-FFF2-40B4-BE49-F238E27FC236}">
                <a16:creationId xmlns:a16="http://schemas.microsoft.com/office/drawing/2014/main" id="{5EFF21F3-3E9E-4E47-8C19-649704DB0BF2}"/>
              </a:ext>
            </a:extLst>
          </p:cNvPr>
          <p:cNvPicPr>
            <a:picLocks noChangeAspect="1"/>
          </p:cNvPicPr>
          <p:nvPr/>
        </p:nvPicPr>
        <p:blipFill>
          <a:blip r:embed="rId6"/>
          <a:stretch>
            <a:fillRect/>
          </a:stretch>
        </p:blipFill>
        <p:spPr>
          <a:xfrm>
            <a:off x="1634235" y="5683761"/>
            <a:ext cx="5875529" cy="178324"/>
          </a:xfrm>
          <a:prstGeom prst="rect">
            <a:avLst/>
          </a:prstGeom>
        </p:spPr>
      </p:pic>
    </p:spTree>
    <p:extLst>
      <p:ext uri="{BB962C8B-B14F-4D97-AF65-F5344CB8AC3E}">
        <p14:creationId xmlns:p14="http://schemas.microsoft.com/office/powerpoint/2010/main" val="139567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876713-D9D1-49FE-B27B-B977E549A1F9}"/>
              </a:ext>
            </a:extLst>
          </p:cNvPr>
          <p:cNvPicPr>
            <a:picLocks noGrp="1" noChangeAspect="1"/>
          </p:cNvPicPr>
          <p:nvPr>
            <p:ph idx="1"/>
          </p:nvPr>
        </p:nvPicPr>
        <p:blipFill>
          <a:blip r:embed="rId2"/>
          <a:stretch>
            <a:fillRect/>
          </a:stretch>
        </p:blipFill>
        <p:spPr>
          <a:xfrm>
            <a:off x="104774" y="1588294"/>
            <a:ext cx="8709785" cy="3885406"/>
          </a:xfrm>
          <a:prstGeom prst="rect">
            <a:avLst/>
          </a:prstGeom>
        </p:spPr>
      </p:pic>
      <p:pic>
        <p:nvPicPr>
          <p:cNvPr id="5" name="Picture 4">
            <a:extLst>
              <a:ext uri="{FF2B5EF4-FFF2-40B4-BE49-F238E27FC236}">
                <a16:creationId xmlns:a16="http://schemas.microsoft.com/office/drawing/2014/main" id="{7EB9BCD1-987E-4FDA-A991-8352C2684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30" y="974280"/>
            <a:ext cx="976407" cy="495348"/>
          </a:xfrm>
          <a:prstGeom prst="rect">
            <a:avLst/>
          </a:prstGeom>
        </p:spPr>
      </p:pic>
      <p:pic>
        <p:nvPicPr>
          <p:cNvPr id="6" name="Picture 5">
            <a:extLst>
              <a:ext uri="{FF2B5EF4-FFF2-40B4-BE49-F238E27FC236}">
                <a16:creationId xmlns:a16="http://schemas.microsoft.com/office/drawing/2014/main" id="{757D25C3-B50F-4A51-99BE-BCAA3E84F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6" y="974280"/>
            <a:ext cx="2613134" cy="596143"/>
          </a:xfrm>
          <a:prstGeom prst="rect">
            <a:avLst/>
          </a:prstGeom>
        </p:spPr>
      </p:pic>
      <p:pic>
        <p:nvPicPr>
          <p:cNvPr id="7" name="Picture 6">
            <a:extLst>
              <a:ext uri="{FF2B5EF4-FFF2-40B4-BE49-F238E27FC236}">
                <a16:creationId xmlns:a16="http://schemas.microsoft.com/office/drawing/2014/main" id="{810DB665-AA39-436F-8E4E-B82564237BB1}"/>
              </a:ext>
            </a:extLst>
          </p:cNvPr>
          <p:cNvPicPr>
            <a:picLocks noChangeAspect="1"/>
          </p:cNvPicPr>
          <p:nvPr/>
        </p:nvPicPr>
        <p:blipFill>
          <a:blip r:embed="rId5"/>
          <a:stretch>
            <a:fillRect/>
          </a:stretch>
        </p:blipFill>
        <p:spPr>
          <a:xfrm>
            <a:off x="1634235" y="5794558"/>
            <a:ext cx="5875529" cy="178324"/>
          </a:xfrm>
          <a:prstGeom prst="rect">
            <a:avLst/>
          </a:prstGeom>
        </p:spPr>
      </p:pic>
    </p:spTree>
    <p:extLst>
      <p:ext uri="{BB962C8B-B14F-4D97-AF65-F5344CB8AC3E}">
        <p14:creationId xmlns:p14="http://schemas.microsoft.com/office/powerpoint/2010/main" val="103096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A48993-C5A1-4927-972C-BBCC8B4BF6C4}"/>
              </a:ext>
            </a:extLst>
          </p:cNvPr>
          <p:cNvPicPr>
            <a:picLocks noGrp="1" noChangeAspect="1"/>
          </p:cNvPicPr>
          <p:nvPr>
            <p:ph idx="1"/>
          </p:nvPr>
        </p:nvPicPr>
        <p:blipFill>
          <a:blip r:embed="rId3"/>
          <a:stretch>
            <a:fillRect/>
          </a:stretch>
        </p:blipFill>
        <p:spPr>
          <a:xfrm>
            <a:off x="26143" y="1049266"/>
            <a:ext cx="9117857" cy="4759468"/>
          </a:xfrm>
          <a:prstGeom prst="rect">
            <a:avLst/>
          </a:prstGeom>
        </p:spPr>
      </p:pic>
    </p:spTree>
    <p:extLst>
      <p:ext uri="{BB962C8B-B14F-4D97-AF65-F5344CB8AC3E}">
        <p14:creationId xmlns:p14="http://schemas.microsoft.com/office/powerpoint/2010/main" val="226897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47" y="315437"/>
            <a:ext cx="3017101" cy="6883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81" y="6494938"/>
            <a:ext cx="5559973" cy="1647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869" y="6093758"/>
            <a:ext cx="1097779" cy="556922"/>
          </a:xfrm>
          <a:prstGeom prst="rect">
            <a:avLst/>
          </a:prstGeom>
        </p:spPr>
      </p:pic>
      <p:sp>
        <p:nvSpPr>
          <p:cNvPr id="7" name="TextBox 6"/>
          <p:cNvSpPr txBox="1"/>
          <p:nvPr/>
        </p:nvSpPr>
        <p:spPr>
          <a:xfrm>
            <a:off x="525517" y="1104348"/>
            <a:ext cx="6448097" cy="523220"/>
          </a:xfrm>
          <a:prstGeom prst="rect">
            <a:avLst/>
          </a:prstGeom>
          <a:noFill/>
        </p:spPr>
        <p:txBody>
          <a:bodyPr wrap="square" rtlCol="0">
            <a:spAutoFit/>
          </a:bodyPr>
          <a:lstStyle/>
          <a:p>
            <a:r>
              <a:rPr lang="en-GB" sz="2800" b="1" dirty="0">
                <a:solidFill>
                  <a:srgbClr val="0070C0"/>
                </a:solidFill>
                <a:latin typeface="Comic Sans MS" panose="030F0702030302020204" pitchFamily="66" charset="0"/>
                <a:cs typeface="Arial" panose="020B0604020202020204" pitchFamily="34" charset="0"/>
              </a:rPr>
              <a:t>Who are we?</a:t>
            </a:r>
          </a:p>
        </p:txBody>
      </p:sp>
      <p:sp>
        <p:nvSpPr>
          <p:cNvPr id="8" name="TextBox 7"/>
          <p:cNvSpPr txBox="1"/>
          <p:nvPr/>
        </p:nvSpPr>
        <p:spPr>
          <a:xfrm>
            <a:off x="486926" y="1728178"/>
            <a:ext cx="6525278" cy="5570756"/>
          </a:xfrm>
          <a:prstGeom prst="rect">
            <a:avLst/>
          </a:prstGeom>
          <a:noFill/>
        </p:spPr>
        <p:txBody>
          <a:bodyPr wrap="square" rtlCol="0">
            <a:spAutoFit/>
          </a:bodyPr>
          <a:lstStyle/>
          <a:p>
            <a:pPr marL="457200" indent="-457200">
              <a:buFont typeface="Arial" panose="020B0604020202020204" pitchFamily="34" charset="0"/>
              <a:buChar char="•"/>
            </a:pPr>
            <a:r>
              <a:rPr lang="en-GB" sz="2700" dirty="0">
                <a:solidFill>
                  <a:srgbClr val="0070C0"/>
                </a:solidFill>
                <a:latin typeface="Comic Sans MS" panose="030F0702030302020204" pitchFamily="66" charset="0"/>
                <a:cs typeface="Arial" panose="020B0604020202020204" pitchFamily="34" charset="0"/>
              </a:rPr>
              <a:t>We are a Mental Health Support Team</a:t>
            </a:r>
          </a:p>
          <a:p>
            <a:pPr marL="457200" indent="-457200">
              <a:buFont typeface="Arial" panose="020B0604020202020204" pitchFamily="34" charset="0"/>
              <a:buChar char="•"/>
            </a:pPr>
            <a:r>
              <a:rPr lang="en-GB" sz="2700" dirty="0">
                <a:solidFill>
                  <a:srgbClr val="0070C0"/>
                </a:solidFill>
                <a:latin typeface="Comic Sans MS" panose="030F0702030302020204" pitchFamily="66" charset="0"/>
                <a:cs typeface="Arial" panose="020B0604020202020204" pitchFamily="34" charset="0"/>
              </a:rPr>
              <a:t>We provide support to young people (from the age of 5 to 18) with low to moderate low mood and anxiety. We also work with parents. </a:t>
            </a:r>
          </a:p>
          <a:p>
            <a:pPr marL="457200" indent="-457200">
              <a:buFont typeface="Arial" panose="020B0604020202020204" pitchFamily="34" charset="0"/>
              <a:buChar char="•"/>
            </a:pPr>
            <a:r>
              <a:rPr lang="en-GB" sz="2700" dirty="0">
                <a:solidFill>
                  <a:srgbClr val="0070C0"/>
                </a:solidFill>
                <a:latin typeface="Comic Sans MS" panose="030F0702030302020204" pitchFamily="66" charset="0"/>
                <a:cs typeface="Arial" panose="020B0604020202020204" pitchFamily="34" charset="0"/>
              </a:rPr>
              <a:t>6-8 sessions in school.</a:t>
            </a:r>
          </a:p>
          <a:p>
            <a:pPr marL="457200" indent="-457200">
              <a:buFont typeface="Arial" panose="020B0604020202020204" pitchFamily="34" charset="0"/>
              <a:buChar char="•"/>
            </a:pPr>
            <a:r>
              <a:rPr lang="en-GB" sz="2700" dirty="0">
                <a:solidFill>
                  <a:srgbClr val="0070C0"/>
                </a:solidFill>
                <a:latin typeface="Comic Sans MS" panose="030F0702030302020204" pitchFamily="66" charset="0"/>
                <a:cs typeface="Arial" panose="020B0604020202020204" pitchFamily="34" charset="0"/>
              </a:rPr>
              <a:t>We are part of CAMHS and also work alongside TIC+ (Counselling Service).</a:t>
            </a:r>
            <a:br>
              <a:rPr lang="en-GB" sz="2800" dirty="0">
                <a:solidFill>
                  <a:srgbClr val="0070C0"/>
                </a:solidFill>
                <a:latin typeface="Comic Sans MS" panose="030F0702030302020204" pitchFamily="66" charset="0"/>
                <a:cs typeface="Arial" panose="020B0604020202020204" pitchFamily="34" charset="0"/>
              </a:rPr>
            </a:br>
            <a:endParaRPr lang="en-GB" sz="2800" dirty="0">
              <a:solidFill>
                <a:srgbClr val="0070C0"/>
              </a:solidFill>
              <a:latin typeface="Comic Sans MS" panose="030F0702030302020204" pitchFamily="66" charset="0"/>
              <a:cs typeface="Arial" panose="020B0604020202020204" pitchFamily="34" charset="0"/>
            </a:endParaRPr>
          </a:p>
          <a:p>
            <a:br>
              <a:rPr lang="en-GB" sz="2000" dirty="0">
                <a:solidFill>
                  <a:srgbClr val="0070C0"/>
                </a:solidFill>
                <a:latin typeface="Comic Sans MS" panose="030F0702030302020204" pitchFamily="66" charset="0"/>
                <a:cs typeface="Arial" panose="020B0604020202020204" pitchFamily="34" charset="0"/>
              </a:rPr>
            </a:br>
            <a:br>
              <a:rPr lang="en-GB" sz="2000" dirty="0">
                <a:solidFill>
                  <a:srgbClr val="0070C0"/>
                </a:solidFill>
                <a:latin typeface="Comic Sans MS" panose="030F0702030302020204" pitchFamily="66" charset="0"/>
                <a:cs typeface="Arial" panose="020B0604020202020204" pitchFamily="34" charset="0"/>
              </a:rPr>
            </a:b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1FB8EEF-2B31-4423-B48C-FA3D15D00B95}"/>
              </a:ext>
            </a:extLst>
          </p:cNvPr>
          <p:cNvPicPr>
            <a:picLocks noChangeAspect="1"/>
          </p:cNvPicPr>
          <p:nvPr/>
        </p:nvPicPr>
        <p:blipFill>
          <a:blip r:embed="rId6"/>
          <a:stretch>
            <a:fillRect/>
          </a:stretch>
        </p:blipFill>
        <p:spPr>
          <a:xfrm>
            <a:off x="7200051" y="2823673"/>
            <a:ext cx="1712677" cy="1450150"/>
          </a:xfrm>
          <a:prstGeom prst="rect">
            <a:avLst/>
          </a:prstGeom>
        </p:spPr>
      </p:pic>
    </p:spTree>
    <p:extLst>
      <p:ext uri="{BB962C8B-B14F-4D97-AF65-F5344CB8AC3E}">
        <p14:creationId xmlns:p14="http://schemas.microsoft.com/office/powerpoint/2010/main" val="742018517"/>
      </p:ext>
    </p:extLst>
  </p:cSld>
  <p:clrMapOvr>
    <a:masterClrMapping/>
  </p:clrMapOvr>
  <mc:AlternateContent xmlns:mc="http://schemas.openxmlformats.org/markup-compatibility/2006" xmlns:p14="http://schemas.microsoft.com/office/powerpoint/2010/main">
    <mc:Choice Requires="p14">
      <p:transition spd="slow" p14:dur="2000" advTm="39674"/>
    </mc:Choice>
    <mc:Fallback xmlns="">
      <p:transition spd="slow" advTm="396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D7EB-AF57-460D-8711-AA602F5D0914}"/>
              </a:ext>
            </a:extLst>
          </p:cNvPr>
          <p:cNvSpPr>
            <a:spLocks noGrp="1"/>
          </p:cNvSpPr>
          <p:nvPr>
            <p:ph type="title"/>
          </p:nvPr>
        </p:nvSpPr>
        <p:spPr>
          <a:xfrm>
            <a:off x="999352" y="1007166"/>
            <a:ext cx="2438915" cy="4506651"/>
          </a:xfrm>
        </p:spPr>
        <p:txBody>
          <a:bodyPr>
            <a:noAutofit/>
          </a:bodyPr>
          <a:lstStyle/>
          <a:p>
            <a:pPr algn="ctr"/>
            <a:r>
              <a:rPr lang="en-GB" sz="2700" b="1" dirty="0">
                <a:solidFill>
                  <a:srgbClr val="00B050"/>
                </a:solidFill>
                <a:latin typeface="Comic Sans MS" panose="030F0702030302020204" pitchFamily="66" charset="0"/>
                <a:cs typeface="Arial" panose="020B0604020202020204" pitchFamily="34" charset="0"/>
              </a:rPr>
              <a:t>D</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I</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S</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T</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R</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A</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C</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T</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I</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O</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N</a:t>
            </a:r>
            <a:br>
              <a:rPr lang="en-GB" sz="2700" b="1" dirty="0">
                <a:solidFill>
                  <a:srgbClr val="00B050"/>
                </a:solidFill>
                <a:latin typeface="Comic Sans MS" panose="030F0702030302020204" pitchFamily="66" charset="0"/>
                <a:cs typeface="Arial" panose="020B0604020202020204" pitchFamily="34" charset="0"/>
              </a:rPr>
            </a:br>
            <a:r>
              <a:rPr lang="en-GB" sz="2700" b="1" dirty="0">
                <a:solidFill>
                  <a:srgbClr val="00B050"/>
                </a:solidFill>
                <a:latin typeface="Comic Sans MS" panose="030F0702030302020204" pitchFamily="66" charset="0"/>
                <a:cs typeface="Arial" panose="020B0604020202020204" pitchFamily="34" charset="0"/>
              </a:rPr>
              <a:t>S</a:t>
            </a:r>
          </a:p>
        </p:txBody>
      </p:sp>
      <p:sp>
        <p:nvSpPr>
          <p:cNvPr id="3" name="Content Placeholder 2">
            <a:extLst>
              <a:ext uri="{FF2B5EF4-FFF2-40B4-BE49-F238E27FC236}">
                <a16:creationId xmlns:a16="http://schemas.microsoft.com/office/drawing/2014/main" id="{A4242D9F-B360-44D1-B464-679FF813FFAB}"/>
              </a:ext>
            </a:extLst>
          </p:cNvPr>
          <p:cNvSpPr>
            <a:spLocks noGrp="1"/>
          </p:cNvSpPr>
          <p:nvPr>
            <p:ph idx="1"/>
          </p:nvPr>
        </p:nvSpPr>
        <p:spPr>
          <a:xfrm>
            <a:off x="3228202" y="1797248"/>
            <a:ext cx="5297960" cy="3263504"/>
          </a:xfrm>
        </p:spPr>
        <p:txBody>
          <a:bodyPr>
            <a:normAutofit fontScale="85000" lnSpcReduction="20000"/>
          </a:bodyPr>
          <a:lstStyle/>
          <a:p>
            <a:r>
              <a:rPr lang="en-GB" dirty="0">
                <a:latin typeface="Comic Sans MS" panose="030F0702030302020204" pitchFamily="66" charset="0"/>
                <a:cs typeface="Arial" panose="020B0604020202020204" pitchFamily="34" charset="0"/>
              </a:rPr>
              <a:t>Go for a walk</a:t>
            </a:r>
          </a:p>
          <a:p>
            <a:r>
              <a:rPr lang="en-GB" dirty="0">
                <a:latin typeface="Comic Sans MS" panose="030F0702030302020204" pitchFamily="66" charset="0"/>
                <a:cs typeface="Arial" panose="020B0604020202020204" pitchFamily="34" charset="0"/>
              </a:rPr>
              <a:t>Watching tv</a:t>
            </a:r>
          </a:p>
          <a:p>
            <a:r>
              <a:rPr lang="en-GB" dirty="0">
                <a:latin typeface="Comic Sans MS" panose="030F0702030302020204" pitchFamily="66" charset="0"/>
                <a:cs typeface="Arial" panose="020B0604020202020204" pitchFamily="34" charset="0"/>
              </a:rPr>
              <a:t>Self care- pampering</a:t>
            </a:r>
          </a:p>
          <a:p>
            <a:r>
              <a:rPr lang="en-GB" dirty="0">
                <a:latin typeface="Comic Sans MS" panose="030F0702030302020204" pitchFamily="66" charset="0"/>
                <a:cs typeface="Arial" panose="020B0604020202020204" pitchFamily="34" charset="0"/>
              </a:rPr>
              <a:t>Cooking your favourite pot noddle</a:t>
            </a:r>
          </a:p>
          <a:p>
            <a:r>
              <a:rPr lang="en-GB" dirty="0">
                <a:latin typeface="Comic Sans MS" panose="030F0702030302020204" pitchFamily="66" charset="0"/>
                <a:cs typeface="Arial" panose="020B0604020202020204" pitchFamily="34" charset="0"/>
              </a:rPr>
              <a:t>Stay contacted to others</a:t>
            </a:r>
          </a:p>
          <a:p>
            <a:r>
              <a:rPr lang="en-GB" dirty="0">
                <a:latin typeface="Comic Sans MS" panose="030F0702030302020204" pitchFamily="66" charset="0"/>
                <a:cs typeface="Arial" panose="020B0604020202020204" pitchFamily="34" charset="0"/>
              </a:rPr>
              <a:t>Talking to an adult </a:t>
            </a:r>
          </a:p>
          <a:p>
            <a:r>
              <a:rPr lang="en-GB" dirty="0">
                <a:latin typeface="Comic Sans MS" panose="030F0702030302020204" pitchFamily="66" charset="0"/>
                <a:cs typeface="Arial" panose="020B0604020202020204" pitchFamily="34" charset="0"/>
              </a:rPr>
              <a:t>Hitting up the gym</a:t>
            </a:r>
          </a:p>
          <a:p>
            <a:r>
              <a:rPr lang="en-GB" dirty="0">
                <a:latin typeface="Comic Sans MS" panose="030F0702030302020204" pitchFamily="66" charset="0"/>
                <a:cs typeface="Arial" panose="020B0604020202020204" pitchFamily="34" charset="0"/>
              </a:rPr>
              <a:t>Read a book, draw something</a:t>
            </a:r>
          </a:p>
          <a:p>
            <a:endParaRPr lang="en-GB" dirty="0"/>
          </a:p>
        </p:txBody>
      </p:sp>
      <p:pic>
        <p:nvPicPr>
          <p:cNvPr id="4" name="Picture 3">
            <a:extLst>
              <a:ext uri="{FF2B5EF4-FFF2-40B4-BE49-F238E27FC236}">
                <a16:creationId xmlns:a16="http://schemas.microsoft.com/office/drawing/2014/main" id="{25AC7738-3E3F-4D33-8D51-2BDC859314DE}"/>
              </a:ext>
            </a:extLst>
          </p:cNvPr>
          <p:cNvPicPr>
            <a:picLocks noChangeAspect="1"/>
          </p:cNvPicPr>
          <p:nvPr/>
        </p:nvPicPr>
        <p:blipFill>
          <a:blip r:embed="rId3"/>
          <a:stretch>
            <a:fillRect/>
          </a:stretch>
        </p:blipFill>
        <p:spPr>
          <a:xfrm>
            <a:off x="6334145" y="944649"/>
            <a:ext cx="2610839" cy="594412"/>
          </a:xfrm>
          <a:prstGeom prst="rect">
            <a:avLst/>
          </a:prstGeom>
        </p:spPr>
      </p:pic>
      <p:pic>
        <p:nvPicPr>
          <p:cNvPr id="5" name="Picture 4">
            <a:extLst>
              <a:ext uri="{FF2B5EF4-FFF2-40B4-BE49-F238E27FC236}">
                <a16:creationId xmlns:a16="http://schemas.microsoft.com/office/drawing/2014/main" id="{2CAE21E4-C3A7-459E-A52D-CE73895A3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30" y="974280"/>
            <a:ext cx="976407" cy="495348"/>
          </a:xfrm>
          <a:prstGeom prst="rect">
            <a:avLst/>
          </a:prstGeom>
        </p:spPr>
      </p:pic>
      <p:pic>
        <p:nvPicPr>
          <p:cNvPr id="6" name="Picture 5">
            <a:extLst>
              <a:ext uri="{FF2B5EF4-FFF2-40B4-BE49-F238E27FC236}">
                <a16:creationId xmlns:a16="http://schemas.microsoft.com/office/drawing/2014/main" id="{858052AB-46C2-47E0-8663-1F5CB6AAC882}"/>
              </a:ext>
            </a:extLst>
          </p:cNvPr>
          <p:cNvPicPr>
            <a:picLocks noChangeAspect="1"/>
          </p:cNvPicPr>
          <p:nvPr/>
        </p:nvPicPr>
        <p:blipFill>
          <a:blip r:embed="rId5"/>
          <a:stretch>
            <a:fillRect/>
          </a:stretch>
        </p:blipFill>
        <p:spPr>
          <a:xfrm>
            <a:off x="290438" y="5637744"/>
            <a:ext cx="5875529" cy="178324"/>
          </a:xfrm>
          <a:prstGeom prst="rect">
            <a:avLst/>
          </a:prstGeom>
        </p:spPr>
      </p:pic>
    </p:spTree>
    <p:extLst>
      <p:ext uri="{BB962C8B-B14F-4D97-AF65-F5344CB8AC3E}">
        <p14:creationId xmlns:p14="http://schemas.microsoft.com/office/powerpoint/2010/main" val="332258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739" y="542642"/>
            <a:ext cx="1697120" cy="3871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472" y="6258493"/>
            <a:ext cx="3127485" cy="9268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9549" y="6101858"/>
            <a:ext cx="617501" cy="313269"/>
          </a:xfrm>
          <a:prstGeom prst="rect">
            <a:avLst/>
          </a:prstGeom>
        </p:spPr>
      </p:pic>
      <p:sp>
        <p:nvSpPr>
          <p:cNvPr id="7" name="TextBox 6"/>
          <p:cNvSpPr txBox="1"/>
          <p:nvPr/>
        </p:nvSpPr>
        <p:spPr>
          <a:xfrm>
            <a:off x="1045484" y="1262288"/>
            <a:ext cx="3627055" cy="334707"/>
          </a:xfrm>
          <a:prstGeom prst="rect">
            <a:avLst/>
          </a:prstGeom>
          <a:noFill/>
        </p:spPr>
        <p:txBody>
          <a:bodyPr wrap="square" rtlCol="0">
            <a:spAutoFit/>
          </a:bodyPr>
          <a:lstStyle/>
          <a:p>
            <a:r>
              <a:rPr lang="en-GB" sz="1575" b="1" dirty="0">
                <a:solidFill>
                  <a:srgbClr val="0070C0"/>
                </a:solidFill>
                <a:latin typeface="Arial" panose="020B0604020202020204" pitchFamily="34" charset="0"/>
                <a:cs typeface="Arial" panose="020B0604020202020204" pitchFamily="34" charset="0"/>
              </a:rPr>
              <a:t>Apps</a:t>
            </a:r>
            <a:endParaRPr lang="en-GB" sz="1575" dirty="0">
              <a:solidFill>
                <a:srgbClr val="0070C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71EDEF6-1200-4DAA-9E2E-5782DC218BDC}"/>
              </a:ext>
            </a:extLst>
          </p:cNvPr>
          <p:cNvSpPr/>
          <p:nvPr/>
        </p:nvSpPr>
        <p:spPr>
          <a:xfrm>
            <a:off x="4505185" y="3325125"/>
            <a:ext cx="213520" cy="248209"/>
          </a:xfrm>
          <a:prstGeom prst="rect">
            <a:avLst/>
          </a:prstGeom>
        </p:spPr>
        <p:txBody>
          <a:bodyPr wrap="none">
            <a:spAutoFit/>
          </a:bodyPr>
          <a:lstStyle/>
          <a:p>
            <a:r>
              <a:rPr lang="en-GB" sz="1013" dirty="0"/>
              <a:t> </a:t>
            </a:r>
          </a:p>
        </p:txBody>
      </p:sp>
      <p:pic>
        <p:nvPicPr>
          <p:cNvPr id="16" name="Picture 15">
            <a:extLst>
              <a:ext uri="{FF2B5EF4-FFF2-40B4-BE49-F238E27FC236}">
                <a16:creationId xmlns:a16="http://schemas.microsoft.com/office/drawing/2014/main" id="{6DC822CD-0506-45CB-9114-ED8314F9641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82600" y="1842768"/>
            <a:ext cx="8128000" cy="4227832"/>
          </a:xfrm>
          <a:prstGeom prst="rect">
            <a:avLst/>
          </a:prstGeom>
        </p:spPr>
      </p:pic>
    </p:spTree>
    <p:extLst>
      <p:ext uri="{BB962C8B-B14F-4D97-AF65-F5344CB8AC3E}">
        <p14:creationId xmlns:p14="http://schemas.microsoft.com/office/powerpoint/2010/main" val="3024500778"/>
      </p:ext>
    </p:extLst>
  </p:cSld>
  <p:clrMapOvr>
    <a:masterClrMapping/>
  </p:clrMapOvr>
  <mc:AlternateContent xmlns:mc="http://schemas.openxmlformats.org/markup-compatibility/2006" xmlns:p14="http://schemas.microsoft.com/office/powerpoint/2010/main">
    <mc:Choice Requires="p14">
      <p:transition spd="slow" p14:dur="2000" advTm="23896"/>
    </mc:Choice>
    <mc:Fallback xmlns="">
      <p:transition spd="slow" advTm="2389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161" y="1153902"/>
            <a:ext cx="732305" cy="371511"/>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003" y="1023443"/>
            <a:ext cx="1959851" cy="447107"/>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495" y="5704098"/>
            <a:ext cx="4408454" cy="13065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7290784" y="5523461"/>
            <a:ext cx="477362" cy="404190"/>
          </a:xfrm>
          <a:prstGeom prst="rect">
            <a:avLst/>
          </a:prstGeom>
        </p:spPr>
      </p:pic>
      <p:pic>
        <p:nvPicPr>
          <p:cNvPr id="11" name="Picture 10">
            <a:extLst>
              <a:ext uri="{FF2B5EF4-FFF2-40B4-BE49-F238E27FC236}">
                <a16:creationId xmlns:a16="http://schemas.microsoft.com/office/drawing/2014/main" id="{3BDB7AF6-D577-4E0C-9F88-62AEEFCEAFEA}"/>
              </a:ext>
            </a:extLst>
          </p:cNvPr>
          <p:cNvPicPr/>
          <p:nvPr/>
        </p:nvPicPr>
        <p:blipFill>
          <a:blip r:embed="rId7"/>
          <a:stretch>
            <a:fillRect/>
          </a:stretch>
        </p:blipFill>
        <p:spPr>
          <a:xfrm>
            <a:off x="2478779" y="1906608"/>
            <a:ext cx="4408454" cy="3511765"/>
          </a:xfrm>
          <a:prstGeom prst="rect">
            <a:avLst/>
          </a:prstGeom>
        </p:spPr>
      </p:pic>
      <p:pic>
        <p:nvPicPr>
          <p:cNvPr id="2" name="Picture 1">
            <a:extLst>
              <a:ext uri="{FF2B5EF4-FFF2-40B4-BE49-F238E27FC236}">
                <a16:creationId xmlns:a16="http://schemas.microsoft.com/office/drawing/2014/main" id="{7C5DCA7A-4485-45B8-A5D4-D9E87E4BEFB5}"/>
              </a:ext>
            </a:extLst>
          </p:cNvPr>
          <p:cNvPicPr>
            <a:picLocks noChangeAspect="1"/>
          </p:cNvPicPr>
          <p:nvPr/>
        </p:nvPicPr>
        <p:blipFill>
          <a:blip r:embed="rId8"/>
          <a:stretch>
            <a:fillRect/>
          </a:stretch>
        </p:blipFill>
        <p:spPr>
          <a:xfrm>
            <a:off x="1375856" y="1961472"/>
            <a:ext cx="6282794" cy="3561991"/>
          </a:xfrm>
          <a:prstGeom prst="rect">
            <a:avLst/>
          </a:prstGeom>
        </p:spPr>
      </p:pic>
    </p:spTree>
    <p:extLst>
      <p:ext uri="{BB962C8B-B14F-4D97-AF65-F5344CB8AC3E}">
        <p14:creationId xmlns:p14="http://schemas.microsoft.com/office/powerpoint/2010/main" val="41355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9"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7648206" y="2874289"/>
            <a:ext cx="1310265" cy="1109422"/>
          </a:xfrm>
          <a:prstGeom prst="rect">
            <a:avLst/>
          </a:prstGeom>
        </p:spPr>
      </p:pic>
      <p:sp>
        <p:nvSpPr>
          <p:cNvPr id="10" name="TextBox 9">
            <a:extLst>
              <a:ext uri="{FF2B5EF4-FFF2-40B4-BE49-F238E27FC236}">
                <a16:creationId xmlns:a16="http://schemas.microsoft.com/office/drawing/2014/main" id="{C6016E37-EB2D-46A1-B8AE-07341E30CF0D}"/>
              </a:ext>
            </a:extLst>
          </p:cNvPr>
          <p:cNvSpPr txBox="1"/>
          <p:nvPr/>
        </p:nvSpPr>
        <p:spPr>
          <a:xfrm>
            <a:off x="116411" y="1797379"/>
            <a:ext cx="7248613" cy="646331"/>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cs typeface="Arial" panose="020B0604020202020204" pitchFamily="34" charset="0"/>
              </a:rPr>
              <a:t>Other ways to get support:</a:t>
            </a:r>
          </a:p>
        </p:txBody>
      </p:sp>
      <p:sp>
        <p:nvSpPr>
          <p:cNvPr id="11" name="Rectangle 10">
            <a:extLst>
              <a:ext uri="{FF2B5EF4-FFF2-40B4-BE49-F238E27FC236}">
                <a16:creationId xmlns:a16="http://schemas.microsoft.com/office/drawing/2014/main" id="{4BBDC3D5-8917-4166-A48A-7914EB3D0261}"/>
              </a:ext>
            </a:extLst>
          </p:cNvPr>
          <p:cNvSpPr/>
          <p:nvPr/>
        </p:nvSpPr>
        <p:spPr>
          <a:xfrm>
            <a:off x="451693" y="2518871"/>
            <a:ext cx="7531697" cy="2677656"/>
          </a:xfrm>
          <a:prstGeom prst="rect">
            <a:avLst/>
          </a:prstGeom>
        </p:spPr>
        <p:txBody>
          <a:bodyPr wrap="square">
            <a:spAutoFit/>
          </a:bodyPr>
          <a:lstStyle/>
          <a:p>
            <a:pPr marL="457200" lvl="0" indent="-457200">
              <a:buFont typeface="Arial" panose="020B0604020202020204" pitchFamily="34" charset="0"/>
              <a:buChar char="•"/>
            </a:pPr>
            <a:r>
              <a:rPr lang="en-GB" sz="2800" b="1" dirty="0">
                <a:latin typeface="Comic Sans MS" panose="030F0702030302020204" pitchFamily="66" charset="0"/>
              </a:rPr>
              <a:t>Speak to you as their parent/carer</a:t>
            </a:r>
          </a:p>
          <a:p>
            <a:pPr marL="457200" lvl="0" indent="-457200">
              <a:buFont typeface="Arial" panose="020B0604020202020204" pitchFamily="34" charset="0"/>
              <a:buChar char="•"/>
            </a:pPr>
            <a:r>
              <a:rPr lang="en-GB" sz="2800" b="1" dirty="0">
                <a:latin typeface="Comic Sans MS" panose="030F0702030302020204" pitchFamily="66" charset="0"/>
              </a:rPr>
              <a:t>Trusted adult(s)</a:t>
            </a:r>
          </a:p>
          <a:p>
            <a:pPr marL="457200" lvl="0" indent="-457200">
              <a:buFont typeface="Arial" panose="020B0604020202020204" pitchFamily="34" charset="0"/>
              <a:buChar char="•"/>
            </a:pPr>
            <a:r>
              <a:rPr lang="en-GB" sz="2800" b="1" dirty="0">
                <a:latin typeface="Comic Sans MS" panose="030F0702030302020204" pitchFamily="66" charset="0"/>
              </a:rPr>
              <a:t>Friends</a:t>
            </a:r>
          </a:p>
          <a:p>
            <a:pPr marL="457200" lvl="0" indent="-457200">
              <a:buFont typeface="Arial" panose="020B0604020202020204" pitchFamily="34" charset="0"/>
              <a:buChar char="•"/>
            </a:pPr>
            <a:r>
              <a:rPr lang="en-GB" sz="2800" b="1" dirty="0">
                <a:latin typeface="Comic Sans MS" panose="030F0702030302020204" pitchFamily="66" charset="0"/>
              </a:rPr>
              <a:t>School nurse</a:t>
            </a:r>
          </a:p>
          <a:p>
            <a:pPr marL="457200" lvl="0" indent="-457200">
              <a:buFont typeface="Arial" panose="020B0604020202020204" pitchFamily="34" charset="0"/>
              <a:buChar char="•"/>
            </a:pPr>
            <a:r>
              <a:rPr lang="en-GB" sz="2800" b="1" dirty="0">
                <a:latin typeface="Comic Sans MS" panose="030F0702030302020204" pitchFamily="66" charset="0"/>
              </a:rPr>
              <a:t>YMM’s self-referral or YMM Chat service</a:t>
            </a:r>
          </a:p>
        </p:txBody>
      </p:sp>
      <p:pic>
        <p:nvPicPr>
          <p:cNvPr id="2" name="Picture 1">
            <a:extLst>
              <a:ext uri="{FF2B5EF4-FFF2-40B4-BE49-F238E27FC236}">
                <a16:creationId xmlns:a16="http://schemas.microsoft.com/office/drawing/2014/main" id="{66880233-D9E3-42C1-B398-C8414325ECF1}"/>
              </a:ext>
            </a:extLst>
          </p:cNvPr>
          <p:cNvPicPr>
            <a:picLocks noChangeAspect="1"/>
          </p:cNvPicPr>
          <p:nvPr/>
        </p:nvPicPr>
        <p:blipFill>
          <a:blip r:embed="rId7"/>
          <a:stretch>
            <a:fillRect/>
          </a:stretch>
        </p:blipFill>
        <p:spPr>
          <a:xfrm>
            <a:off x="2836088" y="4943139"/>
            <a:ext cx="3157087" cy="1353037"/>
          </a:xfrm>
          <a:prstGeom prst="rect">
            <a:avLst/>
          </a:prstGeom>
        </p:spPr>
      </p:pic>
    </p:spTree>
    <p:extLst>
      <p:ext uri="{BB962C8B-B14F-4D97-AF65-F5344CB8AC3E}">
        <p14:creationId xmlns:p14="http://schemas.microsoft.com/office/powerpoint/2010/main" val="162307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5AF20F-FD54-4D54-B3A7-90662F113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8" name="Picture 7">
            <a:extLst>
              <a:ext uri="{FF2B5EF4-FFF2-40B4-BE49-F238E27FC236}">
                <a16:creationId xmlns:a16="http://schemas.microsoft.com/office/drawing/2014/main" id="{63FDBD3A-1BDC-4789-A1E1-F70D9D4E7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9" name="Picture 8">
            <a:extLst>
              <a:ext uri="{FF2B5EF4-FFF2-40B4-BE49-F238E27FC236}">
                <a16:creationId xmlns:a16="http://schemas.microsoft.com/office/drawing/2014/main" id="{4A410047-8A8C-4128-B198-798F094F223E}"/>
              </a:ext>
            </a:extLst>
          </p:cNvPr>
          <p:cNvPicPr>
            <a:picLocks noChangeAspect="1"/>
          </p:cNvPicPr>
          <p:nvPr/>
        </p:nvPicPr>
        <p:blipFill>
          <a:blip r:embed="rId5"/>
          <a:stretch>
            <a:fillRect/>
          </a:stretch>
        </p:blipFill>
        <p:spPr>
          <a:xfrm>
            <a:off x="7651904" y="1130416"/>
            <a:ext cx="1310265" cy="1109422"/>
          </a:xfrm>
          <a:prstGeom prst="rect">
            <a:avLst/>
          </a:prstGeom>
        </p:spPr>
      </p:pic>
      <p:pic>
        <p:nvPicPr>
          <p:cNvPr id="10" name="Picture 9">
            <a:extLst>
              <a:ext uri="{FF2B5EF4-FFF2-40B4-BE49-F238E27FC236}">
                <a16:creationId xmlns:a16="http://schemas.microsoft.com/office/drawing/2014/main" id="{FB05E65A-A1EB-47C7-8E19-0F3019B9E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3966" y="6558212"/>
            <a:ext cx="5877938" cy="174200"/>
          </a:xfrm>
          <a:prstGeom prst="rect">
            <a:avLst/>
          </a:prstGeom>
        </p:spPr>
      </p:pic>
      <p:sp>
        <p:nvSpPr>
          <p:cNvPr id="11" name="TextBox 10">
            <a:extLst>
              <a:ext uri="{FF2B5EF4-FFF2-40B4-BE49-F238E27FC236}">
                <a16:creationId xmlns:a16="http://schemas.microsoft.com/office/drawing/2014/main" id="{9FCBDE6A-DF7C-4183-9CFF-67D7D19E38EA}"/>
              </a:ext>
            </a:extLst>
          </p:cNvPr>
          <p:cNvSpPr txBox="1"/>
          <p:nvPr/>
        </p:nvSpPr>
        <p:spPr>
          <a:xfrm>
            <a:off x="1532148" y="1087680"/>
            <a:ext cx="6467106" cy="1015663"/>
          </a:xfrm>
          <a:prstGeom prst="rect">
            <a:avLst/>
          </a:prstGeom>
          <a:noFill/>
        </p:spPr>
        <p:txBody>
          <a:bodyPr wrap="square" rtlCol="0">
            <a:spAutoFit/>
          </a:bodyPr>
          <a:lstStyle/>
          <a:p>
            <a:r>
              <a:rPr lang="en-GB" sz="2400" b="1" dirty="0">
                <a:solidFill>
                  <a:srgbClr val="0070C0"/>
                </a:solidFill>
                <a:latin typeface="Comic Sans MS" panose="030F0702030302020204" pitchFamily="66" charset="0"/>
                <a:cs typeface="Arial" panose="020B0604020202020204" pitchFamily="34" charset="0"/>
              </a:rPr>
              <a:t>Support for you as parents/carers</a:t>
            </a:r>
            <a:endParaRPr lang="en-GB" sz="1200" dirty="0"/>
          </a:p>
          <a:p>
            <a:endParaRPr lang="en-GB" dirty="0"/>
          </a:p>
          <a:p>
            <a:endParaRPr lang="en-GB" dirty="0"/>
          </a:p>
        </p:txBody>
      </p:sp>
      <p:pic>
        <p:nvPicPr>
          <p:cNvPr id="12" name="Picture 11">
            <a:extLst>
              <a:ext uri="{FF2B5EF4-FFF2-40B4-BE49-F238E27FC236}">
                <a16:creationId xmlns:a16="http://schemas.microsoft.com/office/drawing/2014/main" id="{C61C8B9D-E7EA-4948-8A81-C506FE2BDE08}"/>
              </a:ext>
            </a:extLst>
          </p:cNvPr>
          <p:cNvPicPr>
            <a:picLocks noChangeAspect="1"/>
          </p:cNvPicPr>
          <p:nvPr/>
        </p:nvPicPr>
        <p:blipFill>
          <a:blip r:embed="rId7"/>
          <a:stretch>
            <a:fillRect/>
          </a:stretch>
        </p:blipFill>
        <p:spPr>
          <a:xfrm>
            <a:off x="195292" y="1753654"/>
            <a:ext cx="4396734" cy="1857375"/>
          </a:xfrm>
          <a:prstGeom prst="rect">
            <a:avLst/>
          </a:prstGeom>
        </p:spPr>
      </p:pic>
      <p:pic>
        <p:nvPicPr>
          <p:cNvPr id="13" name="Picture 12">
            <a:extLst>
              <a:ext uri="{FF2B5EF4-FFF2-40B4-BE49-F238E27FC236}">
                <a16:creationId xmlns:a16="http://schemas.microsoft.com/office/drawing/2014/main" id="{9E26D856-34E3-4F3A-81A2-F12429809771}"/>
              </a:ext>
            </a:extLst>
          </p:cNvPr>
          <p:cNvPicPr>
            <a:picLocks noChangeAspect="1"/>
          </p:cNvPicPr>
          <p:nvPr/>
        </p:nvPicPr>
        <p:blipFill>
          <a:blip r:embed="rId8"/>
          <a:stretch>
            <a:fillRect/>
          </a:stretch>
        </p:blipFill>
        <p:spPr>
          <a:xfrm>
            <a:off x="4959899" y="2387066"/>
            <a:ext cx="4174207" cy="2447925"/>
          </a:xfrm>
          <a:prstGeom prst="rect">
            <a:avLst/>
          </a:prstGeom>
        </p:spPr>
      </p:pic>
      <p:pic>
        <p:nvPicPr>
          <p:cNvPr id="14" name="Picture 13">
            <a:extLst>
              <a:ext uri="{FF2B5EF4-FFF2-40B4-BE49-F238E27FC236}">
                <a16:creationId xmlns:a16="http://schemas.microsoft.com/office/drawing/2014/main" id="{171A9555-13A0-46AA-A415-757A1347E0B0}"/>
              </a:ext>
            </a:extLst>
          </p:cNvPr>
          <p:cNvPicPr>
            <a:picLocks noChangeAspect="1"/>
          </p:cNvPicPr>
          <p:nvPr/>
        </p:nvPicPr>
        <p:blipFill>
          <a:blip r:embed="rId9"/>
          <a:stretch>
            <a:fillRect/>
          </a:stretch>
        </p:blipFill>
        <p:spPr>
          <a:xfrm>
            <a:off x="801749" y="3589851"/>
            <a:ext cx="4020863" cy="2668587"/>
          </a:xfrm>
          <a:prstGeom prst="rect">
            <a:avLst/>
          </a:prstGeom>
        </p:spPr>
      </p:pic>
    </p:spTree>
    <p:extLst>
      <p:ext uri="{BB962C8B-B14F-4D97-AF65-F5344CB8AC3E}">
        <p14:creationId xmlns:p14="http://schemas.microsoft.com/office/powerpoint/2010/main" val="3805994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2469" y="315437"/>
            <a:ext cx="3484179" cy="7948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66" y="6385566"/>
            <a:ext cx="8786648" cy="2604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372" y="315437"/>
            <a:ext cx="1432843" cy="726906"/>
          </a:xfrm>
          <a:prstGeom prst="rect">
            <a:avLst/>
          </a:prstGeom>
        </p:spPr>
      </p:pic>
      <p:sp>
        <p:nvSpPr>
          <p:cNvPr id="7" name="TextBox 6"/>
          <p:cNvSpPr txBox="1"/>
          <p:nvPr/>
        </p:nvSpPr>
        <p:spPr>
          <a:xfrm>
            <a:off x="3578542" y="1590297"/>
            <a:ext cx="4766561" cy="1938992"/>
          </a:xfrm>
          <a:prstGeom prst="rect">
            <a:avLst/>
          </a:prstGeom>
          <a:noFill/>
        </p:spPr>
        <p:txBody>
          <a:bodyPr wrap="square" rtlCol="0">
            <a:spAutoFit/>
          </a:bodyPr>
          <a:lstStyle/>
          <a:p>
            <a:pPr algn="ctr"/>
            <a:r>
              <a:rPr lang="en-GB" sz="4000" b="1" dirty="0">
                <a:solidFill>
                  <a:srgbClr val="0070C0"/>
                </a:solidFill>
                <a:latin typeface="Arial" panose="020B0604020202020204" pitchFamily="34" charset="0"/>
                <a:cs typeface="Arial" panose="020B0604020202020204" pitchFamily="34" charset="0"/>
              </a:rPr>
              <a:t>  </a:t>
            </a:r>
            <a:r>
              <a:rPr lang="en-GB" sz="4000" b="1" dirty="0">
                <a:solidFill>
                  <a:srgbClr val="0070C0"/>
                </a:solidFill>
                <a:latin typeface="Comic Sans MS" panose="030F0702030302020204" pitchFamily="66" charset="0"/>
                <a:cs typeface="Arial" panose="020B0604020202020204" pitchFamily="34" charset="0"/>
              </a:rPr>
              <a:t>Thank you for listening! </a:t>
            </a:r>
          </a:p>
          <a:p>
            <a:pPr algn="ctr"/>
            <a:r>
              <a:rPr lang="en-GB" sz="4000" b="1" dirty="0">
                <a:solidFill>
                  <a:srgbClr val="0070C0"/>
                </a:solidFill>
                <a:latin typeface="Comic Sans MS" panose="030F0702030302020204" pitchFamily="66" charset="0"/>
                <a:cs typeface="Arial" panose="020B0604020202020204" pitchFamily="34" charset="0"/>
              </a:rPr>
              <a:t>Any questions?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372" y="1477372"/>
            <a:ext cx="2764855" cy="2698973"/>
          </a:xfrm>
          <a:prstGeom prst="rect">
            <a:avLst/>
          </a:prstGeom>
        </p:spPr>
      </p:pic>
      <p:pic>
        <p:nvPicPr>
          <p:cNvPr id="8" name="Picture 7">
            <a:extLst>
              <a:ext uri="{FF2B5EF4-FFF2-40B4-BE49-F238E27FC236}">
                <a16:creationId xmlns:a16="http://schemas.microsoft.com/office/drawing/2014/main" id="{10A39514-E394-484F-855B-B7477C8C214F}"/>
              </a:ext>
            </a:extLst>
          </p:cNvPr>
          <p:cNvPicPr>
            <a:picLocks noChangeAspect="1"/>
          </p:cNvPicPr>
          <p:nvPr/>
        </p:nvPicPr>
        <p:blipFill>
          <a:blip r:embed="rId7"/>
          <a:stretch>
            <a:fillRect/>
          </a:stretch>
        </p:blipFill>
        <p:spPr>
          <a:xfrm>
            <a:off x="7097776" y="4636281"/>
            <a:ext cx="1857038" cy="1572383"/>
          </a:xfrm>
          <a:prstGeom prst="rect">
            <a:avLst/>
          </a:prstGeom>
        </p:spPr>
      </p:pic>
      <p:pic>
        <p:nvPicPr>
          <p:cNvPr id="9" name="Picture 4" descr="See the source image">
            <a:extLst>
              <a:ext uri="{FF2B5EF4-FFF2-40B4-BE49-F238E27FC236}">
                <a16:creationId xmlns:a16="http://schemas.microsoft.com/office/drawing/2014/main" id="{F5757996-427C-4ED6-A41E-F04C02804D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4219" y="3706191"/>
            <a:ext cx="1473332" cy="235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10678"/>
      </p:ext>
    </p:extLst>
  </p:cSld>
  <p:clrMapOvr>
    <a:masterClrMapping/>
  </p:clrMapOvr>
  <mc:AlternateContent xmlns:mc="http://schemas.openxmlformats.org/markup-compatibility/2006" xmlns:p14="http://schemas.microsoft.com/office/powerpoint/2010/main">
    <mc:Choice Requires="p14">
      <p:transition spd="slow" p14:dur="2000" advTm="12137"/>
    </mc:Choice>
    <mc:Fallback xmlns="">
      <p:transition spd="slow" advTm="121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A2148-F67C-4340-B7D5-7456A99FCCEA}"/>
              </a:ext>
            </a:extLst>
          </p:cNvPr>
          <p:cNvSpPr txBox="1"/>
          <p:nvPr/>
        </p:nvSpPr>
        <p:spPr>
          <a:xfrm>
            <a:off x="1854784" y="809579"/>
            <a:ext cx="5797120" cy="2723823"/>
          </a:xfrm>
          <a:prstGeom prst="rect">
            <a:avLst/>
          </a:prstGeom>
          <a:noFill/>
        </p:spPr>
        <p:txBody>
          <a:bodyPr wrap="square" rtlCol="0">
            <a:spAutoFit/>
          </a:bodyPr>
          <a:lstStyle/>
          <a:p>
            <a:endParaRPr lang="en-GB" sz="2100" b="1" dirty="0">
              <a:solidFill>
                <a:srgbClr val="0070C0"/>
              </a:solidFill>
              <a:latin typeface="Arial" panose="020B0604020202020204" pitchFamily="34" charset="0"/>
              <a:cs typeface="Arial" panose="020B0604020202020204" pitchFamily="34" charset="0"/>
            </a:endParaRPr>
          </a:p>
          <a:p>
            <a:r>
              <a:rPr lang="en-GB" sz="3600" b="1" dirty="0">
                <a:solidFill>
                  <a:srgbClr val="0070C0"/>
                </a:solidFill>
                <a:latin typeface="Comic Sans MS" panose="030F0702030302020204" pitchFamily="66" charset="0"/>
                <a:cs typeface="Arial" panose="020B0604020202020204" pitchFamily="34" charset="0"/>
              </a:rPr>
              <a:t>What is </a:t>
            </a:r>
            <a:r>
              <a:rPr lang="en-GB" sz="3600" b="1" dirty="0">
                <a:solidFill>
                  <a:srgbClr val="FF0066"/>
                </a:solidFill>
                <a:latin typeface="Comic Sans MS" panose="030F0702030302020204" pitchFamily="66" charset="0"/>
                <a:cs typeface="Arial" panose="020B0604020202020204" pitchFamily="34" charset="0"/>
              </a:rPr>
              <a:t>mental health</a:t>
            </a:r>
            <a:r>
              <a:rPr lang="en-GB" sz="3600" b="1" dirty="0">
                <a:solidFill>
                  <a:srgbClr val="0070C0"/>
                </a:solidFill>
                <a:latin typeface="Comic Sans MS" panose="030F0702030302020204" pitchFamily="66" charset="0"/>
                <a:cs typeface="Arial" panose="020B0604020202020204" pitchFamily="34" charset="0"/>
              </a:rPr>
              <a:t>?</a:t>
            </a:r>
          </a:p>
          <a:p>
            <a:endParaRPr lang="en-GB" sz="3600" b="1" dirty="0">
              <a:solidFill>
                <a:srgbClr val="0070C0"/>
              </a:solidFill>
              <a:latin typeface="Comic Sans MS" panose="030F0702030302020204" pitchFamily="66" charset="0"/>
              <a:cs typeface="Arial" panose="020B0604020202020204" pitchFamily="34" charset="0"/>
            </a:endParaRPr>
          </a:p>
          <a:p>
            <a:endParaRPr lang="en-GB" sz="3600" b="1" dirty="0">
              <a:solidFill>
                <a:srgbClr val="0070C0"/>
              </a:solidFill>
              <a:latin typeface="Comic Sans MS" panose="030F0702030302020204" pitchFamily="66" charset="0"/>
              <a:cs typeface="Arial" panose="020B0604020202020204" pitchFamily="34" charset="0"/>
            </a:endParaRPr>
          </a:p>
          <a:p>
            <a:endParaRPr lang="en-GB" sz="2100" b="1" dirty="0">
              <a:solidFill>
                <a:srgbClr val="0070C0"/>
              </a:solidFill>
              <a:latin typeface="Arial" panose="020B0604020202020204" pitchFamily="34" charset="0"/>
              <a:cs typeface="Arial" panose="020B0604020202020204" pitchFamily="34" charset="0"/>
            </a:endParaRPr>
          </a:p>
          <a:p>
            <a:endParaRPr lang="en-GB" sz="2100" b="1" dirty="0">
              <a:solidFill>
                <a:schemeClr val="bg2">
                  <a:lumMod val="2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242"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7005398" y="5308791"/>
            <a:ext cx="1727796" cy="1462952"/>
          </a:xfrm>
          <a:prstGeom prst="rect">
            <a:avLst/>
          </a:prstGeom>
        </p:spPr>
      </p:pic>
      <p:sp>
        <p:nvSpPr>
          <p:cNvPr id="2" name="TextBox 1">
            <a:extLst>
              <a:ext uri="{FF2B5EF4-FFF2-40B4-BE49-F238E27FC236}">
                <a16:creationId xmlns:a16="http://schemas.microsoft.com/office/drawing/2014/main" id="{805C1371-55D5-46F2-8A60-9F50BF1694D4}"/>
              </a:ext>
            </a:extLst>
          </p:cNvPr>
          <p:cNvSpPr txBox="1"/>
          <p:nvPr/>
        </p:nvSpPr>
        <p:spPr>
          <a:xfrm>
            <a:off x="548217" y="2082754"/>
            <a:ext cx="6520632" cy="3077766"/>
          </a:xfrm>
          <a:prstGeom prst="rect">
            <a:avLst/>
          </a:prstGeom>
          <a:solidFill>
            <a:srgbClr val="FFFFFF"/>
          </a:solidFill>
        </p:spPr>
        <p:txBody>
          <a:bodyPr wrap="square" rtlCol="0">
            <a:spAutoFit/>
          </a:bodyPr>
          <a:lstStyle/>
          <a:p>
            <a:pPr marL="457200" indent="-457200">
              <a:buFont typeface="Arial" panose="020B0604020202020204" pitchFamily="34" charset="0"/>
              <a:buChar char="•"/>
            </a:pPr>
            <a:r>
              <a:rPr lang="en-GB" sz="2700" dirty="0">
                <a:solidFill>
                  <a:srgbClr val="0070C0"/>
                </a:solidFill>
                <a:latin typeface="Comic Sans MS" panose="030F0702030302020204" pitchFamily="66" charset="0"/>
                <a:cs typeface="Arial" panose="020B0604020202020204" pitchFamily="34" charset="0"/>
              </a:rPr>
              <a:t>Mental health is all about our thoughts, feelings, emotions and behaviours </a:t>
            </a:r>
          </a:p>
          <a:p>
            <a:pPr marL="457200" indent="-457200">
              <a:buFont typeface="Arial" panose="020B0604020202020204" pitchFamily="34" charset="0"/>
              <a:buChar char="•"/>
            </a:pPr>
            <a:endParaRPr lang="en-GB" sz="2700" dirty="0">
              <a:solidFill>
                <a:srgbClr val="0070C0"/>
              </a:solidFill>
              <a:latin typeface="Comic Sans MS" panose="030F0702030302020204" pitchFamily="66" charset="0"/>
              <a:cs typeface="Arial" panose="020B0604020202020204" pitchFamily="34" charset="0"/>
            </a:endParaRPr>
          </a:p>
          <a:p>
            <a:pPr marL="457200" indent="-457200">
              <a:buFont typeface="Arial" panose="020B0604020202020204" pitchFamily="34" charset="0"/>
              <a:buChar char="•"/>
            </a:pPr>
            <a:r>
              <a:rPr lang="en-GB" sz="2700" dirty="0">
                <a:solidFill>
                  <a:srgbClr val="0070C0"/>
                </a:solidFill>
                <a:latin typeface="Comic Sans MS" panose="030F0702030302020204" pitchFamily="66" charset="0"/>
                <a:cs typeface="Arial" panose="020B0604020202020204" pitchFamily="34" charset="0"/>
              </a:rPr>
              <a:t>Looking after our mental health is just as important as looking after our physical health </a:t>
            </a:r>
          </a:p>
        </p:txBody>
      </p:sp>
      <p:pic>
        <p:nvPicPr>
          <p:cNvPr id="10" name="Picture 4" descr="See the source image">
            <a:extLst>
              <a:ext uri="{FF2B5EF4-FFF2-40B4-BE49-F238E27FC236}">
                <a16:creationId xmlns:a16="http://schemas.microsoft.com/office/drawing/2014/main" id="{C77571FE-C24A-4BAC-A5FD-5392C07303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2137" y="2244882"/>
            <a:ext cx="1478502" cy="236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A2148-F67C-4340-B7D5-7456A99FCCEA}"/>
              </a:ext>
            </a:extLst>
          </p:cNvPr>
          <p:cNvSpPr txBox="1"/>
          <p:nvPr/>
        </p:nvSpPr>
        <p:spPr>
          <a:xfrm>
            <a:off x="313546" y="1173109"/>
            <a:ext cx="8342250" cy="1200329"/>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cs typeface="Arial" panose="020B0604020202020204" pitchFamily="34" charset="0"/>
              </a:rPr>
              <a:t>We’ve all “got” mental health all the time</a:t>
            </a:r>
            <a:endParaRPr lang="en-GB" sz="2100" b="1" dirty="0">
              <a:solidFill>
                <a:schemeClr val="bg2">
                  <a:lumMod val="2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9"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8071525" y="5783424"/>
            <a:ext cx="704065" cy="596143"/>
          </a:xfrm>
          <a:prstGeom prst="rect">
            <a:avLst/>
          </a:prstGeom>
        </p:spPr>
      </p:pic>
      <p:pic>
        <p:nvPicPr>
          <p:cNvPr id="12" name="Picture 11">
            <a:extLst>
              <a:ext uri="{FF2B5EF4-FFF2-40B4-BE49-F238E27FC236}">
                <a16:creationId xmlns:a16="http://schemas.microsoft.com/office/drawing/2014/main" id="{46A49069-108C-4325-A977-F0F7E6073D08}"/>
              </a:ext>
            </a:extLst>
          </p:cNvPr>
          <p:cNvPicPr/>
          <p:nvPr/>
        </p:nvPicPr>
        <p:blipFill>
          <a:blip r:embed="rId7"/>
          <a:stretch>
            <a:fillRect/>
          </a:stretch>
        </p:blipFill>
        <p:spPr>
          <a:xfrm>
            <a:off x="248213" y="2438129"/>
            <a:ext cx="8472916" cy="3643366"/>
          </a:xfrm>
          <a:prstGeom prst="rect">
            <a:avLst/>
          </a:prstGeom>
        </p:spPr>
      </p:pic>
    </p:spTree>
    <p:extLst>
      <p:ext uri="{BB962C8B-B14F-4D97-AF65-F5344CB8AC3E}">
        <p14:creationId xmlns:p14="http://schemas.microsoft.com/office/powerpoint/2010/main" val="148115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A2148-F67C-4340-B7D5-7456A99FCCEA}"/>
              </a:ext>
            </a:extLst>
          </p:cNvPr>
          <p:cNvSpPr txBox="1"/>
          <p:nvPr/>
        </p:nvSpPr>
        <p:spPr>
          <a:xfrm>
            <a:off x="79993" y="4358987"/>
            <a:ext cx="4193780" cy="715581"/>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Phobia </a:t>
            </a:r>
            <a:br>
              <a:rPr lang="en-GB" sz="2700" b="1" dirty="0">
                <a:solidFill>
                  <a:srgbClr val="0070C0"/>
                </a:solidFill>
                <a:latin typeface="Comic Sans MS" panose="030F0702030302020204" pitchFamily="66" charset="0"/>
                <a:cs typeface="Arial" panose="020B0604020202020204" pitchFamily="34" charset="0"/>
              </a:rPr>
            </a:br>
            <a:r>
              <a:rPr lang="en-GB" sz="1350" b="1" dirty="0">
                <a:solidFill>
                  <a:srgbClr val="0070C0"/>
                </a:solidFill>
                <a:latin typeface="Comic Sans MS" panose="030F0702030302020204" pitchFamily="66" charset="0"/>
                <a:cs typeface="Arial" panose="020B0604020202020204" pitchFamily="34" charset="0"/>
              </a:rPr>
              <a:t>(Not sick or needles)</a:t>
            </a:r>
            <a:endParaRPr lang="en-GB" sz="2700" b="1" dirty="0">
              <a:solidFill>
                <a:srgbClr val="0070C0"/>
              </a:solidFill>
              <a:latin typeface="Comic Sans MS" panose="030F0702030302020204" pitchFamily="66" charset="0"/>
              <a:cs typeface="Arial" panose="020B0604020202020204" pitchFamily="34" charset="0"/>
            </a:endParaRPr>
          </a:p>
        </p:txBody>
      </p:sp>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75" y="1197344"/>
            <a:ext cx="732305" cy="371511"/>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574" y="1189463"/>
            <a:ext cx="1959851" cy="447107"/>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4312" y="5704098"/>
            <a:ext cx="4408454" cy="13065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7196645" y="5194819"/>
            <a:ext cx="528049" cy="447107"/>
          </a:xfrm>
          <a:prstGeom prst="rect">
            <a:avLst/>
          </a:prstGeom>
        </p:spPr>
      </p:pic>
      <p:sp>
        <p:nvSpPr>
          <p:cNvPr id="13" name="TextBox 12">
            <a:extLst>
              <a:ext uri="{FF2B5EF4-FFF2-40B4-BE49-F238E27FC236}">
                <a16:creationId xmlns:a16="http://schemas.microsoft.com/office/drawing/2014/main" id="{3CDDF80E-5128-43B5-B9AB-A7E8B2A7A0AB}"/>
              </a:ext>
            </a:extLst>
          </p:cNvPr>
          <p:cNvSpPr txBox="1"/>
          <p:nvPr/>
        </p:nvSpPr>
        <p:spPr>
          <a:xfrm>
            <a:off x="2242120" y="1470550"/>
            <a:ext cx="4408454" cy="507831"/>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What can we help with?</a:t>
            </a:r>
          </a:p>
        </p:txBody>
      </p:sp>
      <p:sp>
        <p:nvSpPr>
          <p:cNvPr id="19" name="TextBox 18">
            <a:extLst>
              <a:ext uri="{FF2B5EF4-FFF2-40B4-BE49-F238E27FC236}">
                <a16:creationId xmlns:a16="http://schemas.microsoft.com/office/drawing/2014/main" id="{6CF48AC5-6776-41CB-A71D-9B3B4ED9278D}"/>
              </a:ext>
            </a:extLst>
          </p:cNvPr>
          <p:cNvSpPr txBox="1"/>
          <p:nvPr/>
        </p:nvSpPr>
        <p:spPr>
          <a:xfrm>
            <a:off x="2329342" y="2405720"/>
            <a:ext cx="4193780" cy="715581"/>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OCD </a:t>
            </a:r>
            <a:br>
              <a:rPr lang="en-GB" sz="2700" b="1" dirty="0">
                <a:solidFill>
                  <a:srgbClr val="0070C0"/>
                </a:solidFill>
                <a:latin typeface="Comic Sans MS" panose="030F0702030302020204" pitchFamily="66" charset="0"/>
                <a:cs typeface="Arial" panose="020B0604020202020204" pitchFamily="34" charset="0"/>
              </a:rPr>
            </a:br>
            <a:r>
              <a:rPr lang="en-GB" sz="1350" b="1" dirty="0">
                <a:solidFill>
                  <a:srgbClr val="0070C0"/>
                </a:solidFill>
                <a:latin typeface="Comic Sans MS" panose="030F0702030302020204" pitchFamily="66" charset="0"/>
                <a:cs typeface="Arial" panose="020B0604020202020204" pitchFamily="34" charset="0"/>
              </a:rPr>
              <a:t>(Less than an hour impact a day)  </a:t>
            </a:r>
            <a:endParaRPr lang="en-GB" sz="2700" b="1" dirty="0">
              <a:solidFill>
                <a:srgbClr val="0070C0"/>
              </a:solidFill>
              <a:latin typeface="Comic Sans MS" panose="030F0702030302020204" pitchFamily="66" charset="0"/>
              <a:cs typeface="Arial" panose="020B0604020202020204" pitchFamily="34" charset="0"/>
            </a:endParaRPr>
          </a:p>
        </p:txBody>
      </p:sp>
      <p:sp>
        <p:nvSpPr>
          <p:cNvPr id="20" name="TextBox 19">
            <a:extLst>
              <a:ext uri="{FF2B5EF4-FFF2-40B4-BE49-F238E27FC236}">
                <a16:creationId xmlns:a16="http://schemas.microsoft.com/office/drawing/2014/main" id="{10EA3136-ABAE-4B32-9D08-5752EEADD64F}"/>
              </a:ext>
            </a:extLst>
          </p:cNvPr>
          <p:cNvSpPr txBox="1"/>
          <p:nvPr/>
        </p:nvSpPr>
        <p:spPr>
          <a:xfrm>
            <a:off x="-969120" y="1998285"/>
            <a:ext cx="4193780" cy="507831"/>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Low Mood</a:t>
            </a:r>
          </a:p>
        </p:txBody>
      </p:sp>
      <p:sp>
        <p:nvSpPr>
          <p:cNvPr id="22" name="TextBox 21">
            <a:extLst>
              <a:ext uri="{FF2B5EF4-FFF2-40B4-BE49-F238E27FC236}">
                <a16:creationId xmlns:a16="http://schemas.microsoft.com/office/drawing/2014/main" id="{B462F86D-1F49-4B2C-B454-EDAE4FFDF1FF}"/>
              </a:ext>
            </a:extLst>
          </p:cNvPr>
          <p:cNvSpPr txBox="1"/>
          <p:nvPr/>
        </p:nvSpPr>
        <p:spPr>
          <a:xfrm>
            <a:off x="-1021104" y="3384205"/>
            <a:ext cx="4193780" cy="507831"/>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Panic </a:t>
            </a:r>
          </a:p>
        </p:txBody>
      </p:sp>
      <p:sp>
        <p:nvSpPr>
          <p:cNvPr id="23" name="TextBox 22">
            <a:extLst>
              <a:ext uri="{FF2B5EF4-FFF2-40B4-BE49-F238E27FC236}">
                <a16:creationId xmlns:a16="http://schemas.microsoft.com/office/drawing/2014/main" id="{D8F33E97-8123-4A9F-9D75-D7454F0A6D60}"/>
              </a:ext>
            </a:extLst>
          </p:cNvPr>
          <p:cNvSpPr txBox="1"/>
          <p:nvPr/>
        </p:nvSpPr>
        <p:spPr>
          <a:xfrm>
            <a:off x="5627803" y="2085735"/>
            <a:ext cx="4193780" cy="507831"/>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Social Anxiety </a:t>
            </a:r>
          </a:p>
        </p:txBody>
      </p:sp>
      <p:sp>
        <p:nvSpPr>
          <p:cNvPr id="24" name="TextBox 23">
            <a:extLst>
              <a:ext uri="{FF2B5EF4-FFF2-40B4-BE49-F238E27FC236}">
                <a16:creationId xmlns:a16="http://schemas.microsoft.com/office/drawing/2014/main" id="{A42BAB0D-81A5-4209-A3E6-7E58416026F3}"/>
              </a:ext>
            </a:extLst>
          </p:cNvPr>
          <p:cNvSpPr txBox="1"/>
          <p:nvPr/>
        </p:nvSpPr>
        <p:spPr>
          <a:xfrm>
            <a:off x="5627803" y="3489838"/>
            <a:ext cx="4193780" cy="923330"/>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Generalised </a:t>
            </a:r>
          </a:p>
          <a:p>
            <a:pPr algn="ctr"/>
            <a:r>
              <a:rPr lang="en-GB" sz="2700" b="1" dirty="0">
                <a:solidFill>
                  <a:srgbClr val="0070C0"/>
                </a:solidFill>
                <a:latin typeface="Comic Sans MS" panose="030F0702030302020204" pitchFamily="66" charset="0"/>
                <a:cs typeface="Arial" panose="020B0604020202020204" pitchFamily="34" charset="0"/>
              </a:rPr>
              <a:t>Anxiety </a:t>
            </a:r>
          </a:p>
        </p:txBody>
      </p:sp>
      <p:sp>
        <p:nvSpPr>
          <p:cNvPr id="25" name="TextBox 24">
            <a:extLst>
              <a:ext uri="{FF2B5EF4-FFF2-40B4-BE49-F238E27FC236}">
                <a16:creationId xmlns:a16="http://schemas.microsoft.com/office/drawing/2014/main" id="{CF6723B6-6106-47A8-8811-D7DCA19A580A}"/>
              </a:ext>
            </a:extLst>
          </p:cNvPr>
          <p:cNvSpPr txBox="1"/>
          <p:nvPr/>
        </p:nvSpPr>
        <p:spPr>
          <a:xfrm>
            <a:off x="2688148" y="3663847"/>
            <a:ext cx="4193780" cy="923330"/>
          </a:xfrm>
          <a:prstGeom prst="rect">
            <a:avLst/>
          </a:prstGeom>
          <a:noFill/>
        </p:spPr>
        <p:txBody>
          <a:bodyPr wrap="square" rtlCol="0">
            <a:spAutoFit/>
          </a:bodyPr>
          <a:lstStyle/>
          <a:p>
            <a:pPr algn="ctr"/>
            <a:r>
              <a:rPr lang="en-GB" sz="2700" b="1" dirty="0">
                <a:solidFill>
                  <a:srgbClr val="0070C0"/>
                </a:solidFill>
                <a:latin typeface="Comic Sans MS" panose="030F0702030302020204" pitchFamily="66" charset="0"/>
                <a:cs typeface="Arial" panose="020B0604020202020204" pitchFamily="34" charset="0"/>
              </a:rPr>
              <a:t>Separation </a:t>
            </a:r>
          </a:p>
          <a:p>
            <a:pPr algn="ctr"/>
            <a:r>
              <a:rPr lang="en-GB" sz="2700" b="1" dirty="0">
                <a:solidFill>
                  <a:srgbClr val="0070C0"/>
                </a:solidFill>
                <a:latin typeface="Comic Sans MS" panose="030F0702030302020204" pitchFamily="66" charset="0"/>
                <a:cs typeface="Arial" panose="020B0604020202020204" pitchFamily="34" charset="0"/>
              </a:rPr>
              <a:t>Anxiety</a:t>
            </a:r>
          </a:p>
        </p:txBody>
      </p:sp>
    </p:spTree>
    <p:extLst>
      <p:ext uri="{BB962C8B-B14F-4D97-AF65-F5344CB8AC3E}">
        <p14:creationId xmlns:p14="http://schemas.microsoft.com/office/powerpoint/2010/main" val="273277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A2148-F67C-4340-B7D5-7456A99FCCEA}"/>
              </a:ext>
            </a:extLst>
          </p:cNvPr>
          <p:cNvSpPr txBox="1"/>
          <p:nvPr/>
        </p:nvSpPr>
        <p:spPr>
          <a:xfrm>
            <a:off x="107618" y="1185453"/>
            <a:ext cx="5141065" cy="523220"/>
          </a:xfrm>
          <a:prstGeom prst="rect">
            <a:avLst/>
          </a:prstGeom>
          <a:noFill/>
        </p:spPr>
        <p:txBody>
          <a:bodyPr wrap="square" rtlCol="0">
            <a:spAutoFit/>
          </a:bodyPr>
          <a:lstStyle/>
          <a:p>
            <a:pPr algn="ctr"/>
            <a:r>
              <a:rPr lang="en-GB" sz="2800" b="1" dirty="0">
                <a:solidFill>
                  <a:srgbClr val="0070C0"/>
                </a:solidFill>
                <a:latin typeface="Comic Sans MS" panose="030F0702030302020204" pitchFamily="66" charset="0"/>
                <a:cs typeface="Arial" panose="020B0604020202020204" pitchFamily="34" charset="0"/>
              </a:rPr>
              <a:t>What can YMM help with?</a:t>
            </a:r>
          </a:p>
        </p:txBody>
      </p:sp>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9"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8071525" y="5783424"/>
            <a:ext cx="704065" cy="596143"/>
          </a:xfrm>
          <a:prstGeom prst="rect">
            <a:avLst/>
          </a:prstGeom>
        </p:spPr>
      </p:pic>
      <p:sp>
        <p:nvSpPr>
          <p:cNvPr id="11" name="TextBox 10">
            <a:extLst>
              <a:ext uri="{FF2B5EF4-FFF2-40B4-BE49-F238E27FC236}">
                <a16:creationId xmlns:a16="http://schemas.microsoft.com/office/drawing/2014/main" id="{44C94314-DFD4-4B2C-B016-8A2621D028D8}"/>
              </a:ext>
            </a:extLst>
          </p:cNvPr>
          <p:cNvSpPr txBox="1"/>
          <p:nvPr/>
        </p:nvSpPr>
        <p:spPr>
          <a:xfrm>
            <a:off x="3123969" y="1799712"/>
            <a:ext cx="2613134" cy="646331"/>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cs typeface="Arial" panose="020B0604020202020204" pitchFamily="34" charset="0"/>
              </a:rPr>
              <a:t>Anxiety</a:t>
            </a:r>
            <a:endParaRPr lang="en-GB" sz="2100" b="1" dirty="0">
              <a:solidFill>
                <a:schemeClr val="bg2">
                  <a:lumMod val="25000"/>
                </a:schemeClr>
              </a:solidFill>
              <a:latin typeface="Arial" panose="020B0604020202020204" pitchFamily="34" charset="0"/>
              <a:cs typeface="Arial" panose="020B0604020202020204" pitchFamily="34" charset="0"/>
            </a:endParaRPr>
          </a:p>
        </p:txBody>
      </p:sp>
      <p:pic>
        <p:nvPicPr>
          <p:cNvPr id="2052" name="Picture 4" descr="See the source image">
            <a:extLst>
              <a:ext uri="{FF2B5EF4-FFF2-40B4-BE49-F238E27FC236}">
                <a16:creationId xmlns:a16="http://schemas.microsoft.com/office/drawing/2014/main" id="{4D0E0204-C85A-4FF5-B027-7D65D993D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7465" y="2537082"/>
            <a:ext cx="6134763" cy="3721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5AA7F1-1F3D-41DD-B655-0EB5CF319E76}"/>
              </a:ext>
            </a:extLst>
          </p:cNvPr>
          <p:cNvSpPr txBox="1"/>
          <p:nvPr/>
        </p:nvSpPr>
        <p:spPr>
          <a:xfrm>
            <a:off x="3925587" y="3854736"/>
            <a:ext cx="1009897" cy="461665"/>
          </a:xfrm>
          <a:prstGeom prst="rect">
            <a:avLst/>
          </a:prstGeom>
          <a:noFill/>
        </p:spPr>
        <p:txBody>
          <a:bodyPr wrap="square" rtlCol="0">
            <a:spAutoFit/>
          </a:bodyPr>
          <a:lstStyle/>
          <a:p>
            <a:r>
              <a:rPr lang="en-GB" sz="2400" b="1" dirty="0">
                <a:solidFill>
                  <a:srgbClr val="FF0000"/>
                </a:solidFill>
                <a:latin typeface="Ink Free" panose="03080402000500000000" pitchFamily="66" charset="0"/>
              </a:rPr>
              <a:t>Fight</a:t>
            </a:r>
          </a:p>
        </p:txBody>
      </p:sp>
      <p:sp>
        <p:nvSpPr>
          <p:cNvPr id="13" name="TextBox 12">
            <a:extLst>
              <a:ext uri="{FF2B5EF4-FFF2-40B4-BE49-F238E27FC236}">
                <a16:creationId xmlns:a16="http://schemas.microsoft.com/office/drawing/2014/main" id="{27A3F21D-A2C1-477F-9DD6-87974EBAA92F}"/>
              </a:ext>
            </a:extLst>
          </p:cNvPr>
          <p:cNvSpPr txBox="1"/>
          <p:nvPr/>
        </p:nvSpPr>
        <p:spPr>
          <a:xfrm>
            <a:off x="2530982" y="4022546"/>
            <a:ext cx="1170685" cy="461665"/>
          </a:xfrm>
          <a:prstGeom prst="rect">
            <a:avLst/>
          </a:prstGeom>
          <a:noFill/>
        </p:spPr>
        <p:txBody>
          <a:bodyPr wrap="square" rtlCol="0">
            <a:spAutoFit/>
          </a:bodyPr>
          <a:lstStyle/>
          <a:p>
            <a:r>
              <a:rPr lang="en-GB" sz="2400" b="1" dirty="0">
                <a:solidFill>
                  <a:srgbClr val="FF0000"/>
                </a:solidFill>
                <a:latin typeface="Ink Free" panose="03080402000500000000" pitchFamily="66" charset="0"/>
              </a:rPr>
              <a:t>Freeze</a:t>
            </a:r>
          </a:p>
        </p:txBody>
      </p:sp>
      <p:sp>
        <p:nvSpPr>
          <p:cNvPr id="14" name="TextBox 13">
            <a:extLst>
              <a:ext uri="{FF2B5EF4-FFF2-40B4-BE49-F238E27FC236}">
                <a16:creationId xmlns:a16="http://schemas.microsoft.com/office/drawing/2014/main" id="{31FE9E1E-0B74-4AFE-AF46-208D04496D67}"/>
              </a:ext>
            </a:extLst>
          </p:cNvPr>
          <p:cNvSpPr txBox="1"/>
          <p:nvPr/>
        </p:nvSpPr>
        <p:spPr>
          <a:xfrm>
            <a:off x="1507465" y="4212839"/>
            <a:ext cx="1170685" cy="461665"/>
          </a:xfrm>
          <a:prstGeom prst="rect">
            <a:avLst/>
          </a:prstGeom>
          <a:noFill/>
        </p:spPr>
        <p:txBody>
          <a:bodyPr wrap="square" rtlCol="0">
            <a:spAutoFit/>
          </a:bodyPr>
          <a:lstStyle/>
          <a:p>
            <a:r>
              <a:rPr lang="en-GB" sz="2400" b="1" dirty="0">
                <a:solidFill>
                  <a:srgbClr val="FF0000"/>
                </a:solidFill>
                <a:latin typeface="Ink Free" panose="03080402000500000000" pitchFamily="66" charset="0"/>
              </a:rPr>
              <a:t>Flight</a:t>
            </a:r>
          </a:p>
        </p:txBody>
      </p:sp>
    </p:spTree>
    <p:extLst>
      <p:ext uri="{BB962C8B-B14F-4D97-AF65-F5344CB8AC3E}">
        <p14:creationId xmlns:p14="http://schemas.microsoft.com/office/powerpoint/2010/main" val="144501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9"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8071525" y="5783424"/>
            <a:ext cx="704065" cy="596143"/>
          </a:xfrm>
          <a:prstGeom prst="rect">
            <a:avLst/>
          </a:prstGeom>
        </p:spPr>
      </p:pic>
      <p:sp>
        <p:nvSpPr>
          <p:cNvPr id="11" name="TextBox 10">
            <a:extLst>
              <a:ext uri="{FF2B5EF4-FFF2-40B4-BE49-F238E27FC236}">
                <a16:creationId xmlns:a16="http://schemas.microsoft.com/office/drawing/2014/main" id="{44C94314-DFD4-4B2C-B016-8A2621D028D8}"/>
              </a:ext>
            </a:extLst>
          </p:cNvPr>
          <p:cNvSpPr txBox="1"/>
          <p:nvPr/>
        </p:nvSpPr>
        <p:spPr>
          <a:xfrm>
            <a:off x="3265433" y="817732"/>
            <a:ext cx="2613134" cy="646331"/>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cs typeface="Arial" panose="020B0604020202020204" pitchFamily="34" charset="0"/>
              </a:rPr>
              <a:t>Anxiety</a:t>
            </a:r>
            <a:endParaRPr lang="en-GB" sz="2100" b="1" dirty="0">
              <a:solidFill>
                <a:schemeClr val="bg2">
                  <a:lumMod val="25000"/>
                </a:schemeClr>
              </a:solidFill>
              <a:latin typeface="Arial" panose="020B0604020202020204" pitchFamily="34" charset="0"/>
              <a:cs typeface="Arial" panose="020B0604020202020204" pitchFamily="34" charset="0"/>
            </a:endParaRPr>
          </a:p>
        </p:txBody>
      </p:sp>
      <p:pic>
        <p:nvPicPr>
          <p:cNvPr id="3074" name="Picture 2" descr="See the source image">
            <a:extLst>
              <a:ext uri="{FF2B5EF4-FFF2-40B4-BE49-F238E27FC236}">
                <a16:creationId xmlns:a16="http://schemas.microsoft.com/office/drawing/2014/main" id="{C3F52B69-D7D0-46CC-8FD1-139524FB14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4" y="1766142"/>
            <a:ext cx="4868423" cy="43446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409055F4-E9E3-422C-9300-7505A32962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5686" y="1587350"/>
            <a:ext cx="3002539" cy="214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A1BD3-A3D9-43E3-9C31-FE80F9559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6" y="395536"/>
            <a:ext cx="976407" cy="495348"/>
          </a:xfrm>
          <a:prstGeom prst="rect">
            <a:avLst/>
          </a:prstGeom>
        </p:spPr>
      </p:pic>
      <p:pic>
        <p:nvPicPr>
          <p:cNvPr id="6" name="Picture 5">
            <a:extLst>
              <a:ext uri="{FF2B5EF4-FFF2-40B4-BE49-F238E27FC236}">
                <a16:creationId xmlns:a16="http://schemas.microsoft.com/office/drawing/2014/main" id="{ACF56216-1E3B-4EB4-A487-C76365D3C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337" y="221589"/>
            <a:ext cx="2613134" cy="596143"/>
          </a:xfrm>
          <a:prstGeom prst="rect">
            <a:avLst/>
          </a:prstGeom>
        </p:spPr>
      </p:pic>
      <p:pic>
        <p:nvPicPr>
          <p:cNvPr id="7" name="Picture 6">
            <a:extLst>
              <a:ext uri="{FF2B5EF4-FFF2-40B4-BE49-F238E27FC236}">
                <a16:creationId xmlns:a16="http://schemas.microsoft.com/office/drawing/2014/main" id="{BD8E8E0B-9DF6-4494-922C-1FBF90B59D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9" y="6462464"/>
            <a:ext cx="5877938" cy="174200"/>
          </a:xfrm>
          <a:prstGeom prst="rect">
            <a:avLst/>
          </a:prstGeom>
        </p:spPr>
      </p:pic>
      <p:pic>
        <p:nvPicPr>
          <p:cNvPr id="8" name="Picture 7">
            <a:extLst>
              <a:ext uri="{FF2B5EF4-FFF2-40B4-BE49-F238E27FC236}">
                <a16:creationId xmlns:a16="http://schemas.microsoft.com/office/drawing/2014/main" id="{9427C7EE-2C1B-4005-B9B9-3C7FDE8FEDBE}"/>
              </a:ext>
            </a:extLst>
          </p:cNvPr>
          <p:cNvPicPr>
            <a:picLocks noChangeAspect="1"/>
          </p:cNvPicPr>
          <p:nvPr/>
        </p:nvPicPr>
        <p:blipFill>
          <a:blip r:embed="rId6"/>
          <a:stretch>
            <a:fillRect/>
          </a:stretch>
        </p:blipFill>
        <p:spPr>
          <a:xfrm>
            <a:off x="8071525" y="5783424"/>
            <a:ext cx="704065" cy="596143"/>
          </a:xfrm>
          <a:prstGeom prst="rect">
            <a:avLst/>
          </a:prstGeom>
        </p:spPr>
      </p:pic>
      <p:pic>
        <p:nvPicPr>
          <p:cNvPr id="10" name="Picture 3" descr="image001">
            <a:extLst>
              <a:ext uri="{FF2B5EF4-FFF2-40B4-BE49-F238E27FC236}">
                <a16:creationId xmlns:a16="http://schemas.microsoft.com/office/drawing/2014/main" id="{F64BBED2-4155-4D4D-8A3D-AFD51097D2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5269" y="2875135"/>
            <a:ext cx="3582235" cy="168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4C94314-DFD4-4B2C-B016-8A2621D028D8}"/>
              </a:ext>
            </a:extLst>
          </p:cNvPr>
          <p:cNvSpPr txBox="1"/>
          <p:nvPr/>
        </p:nvSpPr>
        <p:spPr>
          <a:xfrm>
            <a:off x="3158620" y="1108509"/>
            <a:ext cx="2613134" cy="646331"/>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cs typeface="Arial" panose="020B0604020202020204" pitchFamily="34" charset="0"/>
              </a:rPr>
              <a:t>Anxiety</a:t>
            </a:r>
            <a:endParaRPr lang="en-GB" sz="2100" b="1"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1758376-B473-4A64-9B98-4903F60BD4AC}"/>
              </a:ext>
            </a:extLst>
          </p:cNvPr>
          <p:cNvSpPr txBox="1"/>
          <p:nvPr/>
        </p:nvSpPr>
        <p:spPr>
          <a:xfrm>
            <a:off x="5771754" y="2444487"/>
            <a:ext cx="309682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Separation anxiety</a:t>
            </a:r>
            <a:endParaRPr lang="en-GB" sz="2400" b="1" dirty="0">
              <a:solidFill>
                <a:srgbClr val="00B05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17D8B81-AC22-4941-A5AF-1F10CB1BD94E}"/>
              </a:ext>
            </a:extLst>
          </p:cNvPr>
          <p:cNvSpPr txBox="1"/>
          <p:nvPr/>
        </p:nvSpPr>
        <p:spPr>
          <a:xfrm>
            <a:off x="2676721" y="5619830"/>
            <a:ext cx="3668616"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OCD (&lt; 1 hour/day)</a:t>
            </a:r>
            <a:endParaRPr lang="en-GB" sz="2400" b="1" dirty="0">
              <a:solidFill>
                <a:srgbClr val="00B05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5511664-F9DD-43DE-BB44-57C83AA55E79}"/>
              </a:ext>
            </a:extLst>
          </p:cNvPr>
          <p:cNvSpPr txBox="1"/>
          <p:nvPr/>
        </p:nvSpPr>
        <p:spPr>
          <a:xfrm>
            <a:off x="253564" y="4144141"/>
            <a:ext cx="2613134" cy="830997"/>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 Generalised anxiety</a:t>
            </a:r>
            <a:endParaRPr lang="en-GB" sz="2400" b="1" dirty="0">
              <a:solidFill>
                <a:srgbClr val="00B05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0211B5A-1506-454F-8BD3-474FF859E8E9}"/>
              </a:ext>
            </a:extLst>
          </p:cNvPr>
          <p:cNvSpPr txBox="1"/>
          <p:nvPr/>
        </p:nvSpPr>
        <p:spPr>
          <a:xfrm>
            <a:off x="142135" y="2858061"/>
            <a:ext cx="261313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Social anxiety</a:t>
            </a:r>
            <a:endParaRPr lang="en-GB" sz="2400" b="1" dirty="0">
              <a:solidFill>
                <a:srgbClr val="00B05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AF260AA-9497-4C2A-8021-987B200C3C72}"/>
              </a:ext>
            </a:extLst>
          </p:cNvPr>
          <p:cNvSpPr txBox="1"/>
          <p:nvPr/>
        </p:nvSpPr>
        <p:spPr>
          <a:xfrm>
            <a:off x="6226075" y="3975174"/>
            <a:ext cx="2613134" cy="461665"/>
          </a:xfrm>
          <a:prstGeom prst="rect">
            <a:avLst/>
          </a:prstGeom>
          <a:noFill/>
        </p:spPr>
        <p:txBody>
          <a:bodyPr wrap="square" rtlCol="0">
            <a:spAutoFit/>
          </a:bodyPr>
          <a:lstStyle/>
          <a:p>
            <a:pPr algn="ctr"/>
            <a:r>
              <a:rPr lang="en-GB" sz="2400" b="1" dirty="0">
                <a:solidFill>
                  <a:srgbClr val="00B050"/>
                </a:solidFill>
                <a:latin typeface="Comic Sans MS" panose="030F0702030302020204" pitchFamily="66" charset="0"/>
                <a:cs typeface="Arial" panose="020B0604020202020204" pitchFamily="34" charset="0"/>
              </a:rPr>
              <a:t>Phobias</a:t>
            </a:r>
            <a:endParaRPr lang="en-GB"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88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6F52-304B-40E5-8DD8-87DA5A7BD55B}"/>
              </a:ext>
            </a:extLst>
          </p:cNvPr>
          <p:cNvSpPr>
            <a:spLocks noGrp="1"/>
          </p:cNvSpPr>
          <p:nvPr>
            <p:ph type="title"/>
          </p:nvPr>
        </p:nvSpPr>
        <p:spPr>
          <a:xfrm>
            <a:off x="2073275" y="540960"/>
            <a:ext cx="6346825" cy="994172"/>
          </a:xfrm>
        </p:spPr>
        <p:txBody>
          <a:bodyPr>
            <a:normAutofit fontScale="90000"/>
          </a:bodyPr>
          <a:lstStyle/>
          <a:p>
            <a:r>
              <a:rPr lang="en-GB" b="1" dirty="0">
                <a:solidFill>
                  <a:schemeClr val="accent1"/>
                </a:solidFill>
              </a:rPr>
              <a:t>What makes us feel anxious?</a:t>
            </a:r>
          </a:p>
        </p:txBody>
      </p:sp>
      <p:sp>
        <p:nvSpPr>
          <p:cNvPr id="3" name="Content Placeholder 2">
            <a:extLst>
              <a:ext uri="{FF2B5EF4-FFF2-40B4-BE49-F238E27FC236}">
                <a16:creationId xmlns:a16="http://schemas.microsoft.com/office/drawing/2014/main" id="{CEB55701-7BF3-41D3-9890-98E0216E6DF7}"/>
              </a:ext>
            </a:extLst>
          </p:cNvPr>
          <p:cNvSpPr>
            <a:spLocks noGrp="1"/>
          </p:cNvSpPr>
          <p:nvPr>
            <p:ph sz="half" idx="1"/>
          </p:nvPr>
        </p:nvSpPr>
        <p:spPr/>
        <p:txBody>
          <a:bodyPr>
            <a:normAutofit lnSpcReduction="10000"/>
          </a:bodyPr>
          <a:lstStyle/>
          <a:p>
            <a:r>
              <a:rPr lang="en-GB" dirty="0"/>
              <a:t>Friendship problems</a:t>
            </a:r>
          </a:p>
          <a:p>
            <a:r>
              <a:rPr lang="en-GB" dirty="0"/>
              <a:t>Being liked</a:t>
            </a:r>
          </a:p>
          <a:p>
            <a:r>
              <a:rPr lang="en-GB" dirty="0"/>
              <a:t>Doing well in school</a:t>
            </a:r>
          </a:p>
          <a:p>
            <a:r>
              <a:rPr lang="en-GB" dirty="0"/>
              <a:t>Exams</a:t>
            </a:r>
          </a:p>
          <a:p>
            <a:r>
              <a:rPr lang="en-GB" dirty="0"/>
              <a:t>Fitting in</a:t>
            </a:r>
          </a:p>
          <a:p>
            <a:r>
              <a:rPr lang="en-GB" dirty="0"/>
              <a:t>Putting hands up in class</a:t>
            </a:r>
          </a:p>
          <a:p>
            <a:r>
              <a:rPr lang="en-GB" dirty="0"/>
              <a:t>Talking to adults</a:t>
            </a:r>
          </a:p>
          <a:p>
            <a:r>
              <a:rPr lang="en-GB" dirty="0"/>
              <a:t>The war</a:t>
            </a:r>
          </a:p>
        </p:txBody>
      </p:sp>
      <p:sp>
        <p:nvSpPr>
          <p:cNvPr id="4" name="Content Placeholder 3">
            <a:extLst>
              <a:ext uri="{FF2B5EF4-FFF2-40B4-BE49-F238E27FC236}">
                <a16:creationId xmlns:a16="http://schemas.microsoft.com/office/drawing/2014/main" id="{96D37785-D14B-4CC1-A79A-5527CC264E8E}"/>
              </a:ext>
            </a:extLst>
          </p:cNvPr>
          <p:cNvSpPr>
            <a:spLocks noGrp="1"/>
          </p:cNvSpPr>
          <p:nvPr>
            <p:ph sz="half" idx="2"/>
          </p:nvPr>
        </p:nvSpPr>
        <p:spPr/>
        <p:txBody>
          <a:bodyPr>
            <a:normAutofit lnSpcReduction="10000"/>
          </a:bodyPr>
          <a:lstStyle/>
          <a:p>
            <a:r>
              <a:rPr lang="en-GB" dirty="0"/>
              <a:t>Covid </a:t>
            </a:r>
          </a:p>
          <a:p>
            <a:r>
              <a:rPr lang="en-GB" dirty="0"/>
              <a:t>Family</a:t>
            </a:r>
          </a:p>
          <a:p>
            <a:r>
              <a:rPr lang="en-GB" dirty="0"/>
              <a:t>Death/dying</a:t>
            </a:r>
          </a:p>
          <a:p>
            <a:r>
              <a:rPr lang="en-GB" dirty="0"/>
              <a:t>Germs</a:t>
            </a:r>
          </a:p>
          <a:p>
            <a:r>
              <a:rPr lang="en-GB" dirty="0"/>
              <a:t>Being late</a:t>
            </a:r>
          </a:p>
          <a:p>
            <a:r>
              <a:rPr lang="en-GB" dirty="0"/>
              <a:t>Getting lost</a:t>
            </a:r>
          </a:p>
          <a:p>
            <a:r>
              <a:rPr lang="en-GB" dirty="0"/>
              <a:t>Forgetting something</a:t>
            </a:r>
          </a:p>
          <a:p>
            <a:r>
              <a:rPr lang="en-GB" dirty="0"/>
              <a:t>Getting into trouble</a:t>
            </a:r>
          </a:p>
        </p:txBody>
      </p:sp>
      <p:pic>
        <p:nvPicPr>
          <p:cNvPr id="5" name="Picture 4">
            <a:extLst>
              <a:ext uri="{FF2B5EF4-FFF2-40B4-BE49-F238E27FC236}">
                <a16:creationId xmlns:a16="http://schemas.microsoft.com/office/drawing/2014/main" id="{E2BEBC81-9BAD-4D26-A595-0D9EED1DA5EB}"/>
              </a:ext>
            </a:extLst>
          </p:cNvPr>
          <p:cNvPicPr>
            <a:picLocks noChangeAspect="1"/>
          </p:cNvPicPr>
          <p:nvPr/>
        </p:nvPicPr>
        <p:blipFill>
          <a:blip r:embed="rId3"/>
          <a:stretch>
            <a:fillRect/>
          </a:stretch>
        </p:blipFill>
        <p:spPr>
          <a:xfrm>
            <a:off x="6671521" y="1427972"/>
            <a:ext cx="1958129" cy="449238"/>
          </a:xfrm>
          <a:prstGeom prst="rect">
            <a:avLst/>
          </a:prstGeom>
        </p:spPr>
      </p:pic>
      <p:pic>
        <p:nvPicPr>
          <p:cNvPr id="6" name="Picture 5">
            <a:extLst>
              <a:ext uri="{FF2B5EF4-FFF2-40B4-BE49-F238E27FC236}">
                <a16:creationId xmlns:a16="http://schemas.microsoft.com/office/drawing/2014/main" id="{9FD5F3AB-EF6D-47A8-80AF-5BE39A183344}"/>
              </a:ext>
            </a:extLst>
          </p:cNvPr>
          <p:cNvPicPr>
            <a:picLocks noChangeAspect="1"/>
          </p:cNvPicPr>
          <p:nvPr/>
        </p:nvPicPr>
        <p:blipFill>
          <a:blip r:embed="rId4"/>
          <a:stretch>
            <a:fillRect/>
          </a:stretch>
        </p:blipFill>
        <p:spPr>
          <a:xfrm>
            <a:off x="723900" y="913666"/>
            <a:ext cx="617273" cy="449238"/>
          </a:xfrm>
          <a:prstGeom prst="rect">
            <a:avLst/>
          </a:prstGeom>
        </p:spPr>
      </p:pic>
      <p:pic>
        <p:nvPicPr>
          <p:cNvPr id="7" name="Picture 6">
            <a:extLst>
              <a:ext uri="{FF2B5EF4-FFF2-40B4-BE49-F238E27FC236}">
                <a16:creationId xmlns:a16="http://schemas.microsoft.com/office/drawing/2014/main" id="{A4D5AC88-B37A-4859-AE73-F3B10C86C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193" y="6317040"/>
            <a:ext cx="4942490" cy="146477"/>
          </a:xfrm>
          <a:prstGeom prst="rect">
            <a:avLst/>
          </a:prstGeom>
        </p:spPr>
      </p:pic>
    </p:spTree>
    <p:extLst>
      <p:ext uri="{BB962C8B-B14F-4D97-AF65-F5344CB8AC3E}">
        <p14:creationId xmlns:p14="http://schemas.microsoft.com/office/powerpoint/2010/main" val="7621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barn(inVertical)">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additive="base">
                                        <p:cTn id="6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down)">
                                      <p:cBhvr>
                                        <p:cTn id="68" dur="500"/>
                                        <p:tgtEl>
                                          <p:spTgt spid="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Effect transition="in" filter="fade">
                                      <p:cBhvr>
                                        <p:cTn id="73" dur="1000"/>
                                        <p:tgtEl>
                                          <p:spTgt spid="4">
                                            <p:txEl>
                                              <p:pRg st="4" end="4"/>
                                            </p:txEl>
                                          </p:spTgt>
                                        </p:tgtEl>
                                      </p:cBhvr>
                                    </p:animEffect>
                                    <p:anim calcmode="lin" valueType="num">
                                      <p:cBhvr>
                                        <p:cTn id="7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Effect transition="in" filter="fade">
                                      <p:cBhvr>
                                        <p:cTn id="80" dur="500"/>
                                        <p:tgtEl>
                                          <p:spTgt spid="4">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Effect transition="in" filter="barn(inVertical)">
                                      <p:cBhvr>
                                        <p:cTn id="85" dur="500"/>
                                        <p:tgtEl>
                                          <p:spTgt spid="4">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4">
                                            <p:txEl>
                                              <p:pRg st="7" end="7"/>
                                            </p:txEl>
                                          </p:spTgt>
                                        </p:tgtEl>
                                        <p:attrNameLst>
                                          <p:attrName>style.visibility</p:attrName>
                                        </p:attrNameLst>
                                      </p:cBhvr>
                                      <p:to>
                                        <p:strVal val="visible"/>
                                      </p:to>
                                    </p:set>
                                    <p:animEffect transition="in" filter="circle(in)">
                                      <p:cBhvr>
                                        <p:cTn id="90"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0970E1760D5E458C63CFF846507620" ma:contentTypeVersion="14" ma:contentTypeDescription="Create a new document." ma:contentTypeScope="" ma:versionID="8995ae6d16ee8f37fdfe2dd90a97f960">
  <xsd:schema xmlns:xsd="http://www.w3.org/2001/XMLSchema" xmlns:xs="http://www.w3.org/2001/XMLSchema" xmlns:p="http://schemas.microsoft.com/office/2006/metadata/properties" xmlns:ns3="aadb525d-ea51-4270-8b32-0cd6acef12aa" xmlns:ns4="7364ec93-480b-4e21-9524-ba457c0d7f86" targetNamespace="http://schemas.microsoft.com/office/2006/metadata/properties" ma:root="true" ma:fieldsID="600da97ad3959309d5f2cf5d934e4511" ns3:_="" ns4:_="">
    <xsd:import namespace="aadb525d-ea51-4270-8b32-0cd6acef12aa"/>
    <xsd:import namespace="7364ec93-480b-4e21-9524-ba457c0d7f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b525d-ea51-4270-8b32-0cd6acef1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64ec93-480b-4e21-9524-ba457c0d7f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7E6B1-2274-4B06-893F-CEC90AE94626}">
  <ds:schemaRef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http://schemas.microsoft.com/office/2006/metadata/properties"/>
    <ds:schemaRef ds:uri="http://schemas.openxmlformats.org/package/2006/metadata/core-properties"/>
    <ds:schemaRef ds:uri="7364ec93-480b-4e21-9524-ba457c0d7f86"/>
    <ds:schemaRef ds:uri="aadb525d-ea51-4270-8b32-0cd6acef12aa"/>
  </ds:schemaRefs>
</ds:datastoreItem>
</file>

<file path=customXml/itemProps2.xml><?xml version="1.0" encoding="utf-8"?>
<ds:datastoreItem xmlns:ds="http://schemas.openxmlformats.org/officeDocument/2006/customXml" ds:itemID="{CA3F331B-5200-4BEB-B61F-DD1945BF2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db525d-ea51-4270-8b32-0cd6acef12aa"/>
    <ds:schemaRef ds:uri="7364ec93-480b-4e21-9524-ba457c0d7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95823-3933-45BD-AB04-14CA750CE3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5917</TotalTime>
  <Words>1312</Words>
  <Application>Microsoft Office PowerPoint</Application>
  <PresentationFormat>On-screen Show (4:3)</PresentationFormat>
  <Paragraphs>175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Comic Sans MS</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us feel anxious?</vt:lpstr>
      <vt:lpstr>School Based Anxiety</vt:lpstr>
      <vt:lpstr>School Based Anxiety</vt:lpstr>
      <vt:lpstr>PowerPoint Presentation</vt:lpstr>
      <vt:lpstr>PowerPoint Presentation</vt:lpstr>
      <vt:lpstr>Managing emotions </vt:lpstr>
      <vt:lpstr>PowerPoint Presentation</vt:lpstr>
      <vt:lpstr>PowerPoint Presentation</vt:lpstr>
      <vt:lpstr>5 senses </vt:lpstr>
      <vt:lpstr>PowerPoint Presentation</vt:lpstr>
      <vt:lpstr>PowerPoint Presentation</vt:lpstr>
      <vt:lpstr>D I S T R A C T I O N 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Wright</dc:creator>
  <cp:lastModifiedBy>Inge Ethelston</cp:lastModifiedBy>
  <cp:revision>88</cp:revision>
  <cp:lastPrinted>2022-11-13T19:04:05Z</cp:lastPrinted>
  <dcterms:created xsi:type="dcterms:W3CDTF">2019-07-10T19:46:20Z</dcterms:created>
  <dcterms:modified xsi:type="dcterms:W3CDTF">2023-06-05T14:12:22Z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0x010100670970E1760D5E458C63CFF846507620</vt:lpwstr>
  </property>
</Properties>
</file>